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3.xml" ContentType="application/vnd.openxmlformats-officedocument.presentationml.notesSlide+xml"/>
  <Override PartName="/ppt/charts/chart15.xml" ContentType="application/vnd.openxmlformats-officedocument.drawingml.chart+xml"/>
  <Override PartName="/ppt/theme/themeOverride8.xml" ContentType="application/vnd.openxmlformats-officedocument.themeOverride+xml"/>
  <Override PartName="/ppt/charts/chart1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1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1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1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20.xml" ContentType="application/vnd.openxmlformats-officedocument.drawingml.chart+xml"/>
  <Override PartName="/ppt/drawings/drawing5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00" r:id="rId5"/>
    <p:sldMasterId id="2147483712" r:id="rId6"/>
  </p:sldMasterIdLst>
  <p:notesMasterIdLst>
    <p:notesMasterId r:id="rId32"/>
  </p:notesMasterIdLst>
  <p:handoutMasterIdLst>
    <p:handoutMasterId r:id="rId33"/>
  </p:handoutMasterIdLst>
  <p:sldIdLst>
    <p:sldId id="277" r:id="rId7"/>
    <p:sldId id="326" r:id="rId8"/>
    <p:sldId id="337" r:id="rId9"/>
    <p:sldId id="338" r:id="rId10"/>
    <p:sldId id="298" r:id="rId11"/>
    <p:sldId id="340" r:id="rId12"/>
    <p:sldId id="328" r:id="rId13"/>
    <p:sldId id="317" r:id="rId14"/>
    <p:sldId id="329" r:id="rId15"/>
    <p:sldId id="341" r:id="rId16"/>
    <p:sldId id="333" r:id="rId17"/>
    <p:sldId id="296" r:id="rId18"/>
    <p:sldId id="339" r:id="rId19"/>
    <p:sldId id="327" r:id="rId20"/>
    <p:sldId id="280" r:id="rId21"/>
    <p:sldId id="314" r:id="rId22"/>
    <p:sldId id="332" r:id="rId23"/>
    <p:sldId id="334" r:id="rId24"/>
    <p:sldId id="330" r:id="rId25"/>
    <p:sldId id="309" r:id="rId26"/>
    <p:sldId id="323" r:id="rId27"/>
    <p:sldId id="335" r:id="rId28"/>
    <p:sldId id="336" r:id="rId29"/>
    <p:sldId id="342" r:id="rId30"/>
    <p:sldId id="259" r:id="rId31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19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CAF"/>
    <a:srgbClr val="A6BCC6"/>
    <a:srgbClr val="3F9C35"/>
    <a:srgbClr val="E4EAED"/>
    <a:srgbClr val="FFFFFF"/>
    <a:srgbClr val="D3BF96"/>
    <a:srgbClr val="E98300"/>
    <a:srgbClr val="ED8B00"/>
    <a:srgbClr val="3DB7E4"/>
    <a:srgbClr val="857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1D320D-ACA2-45C2-A60A-B144669AC43B}" v="1080" dt="2023-10-17T08:39:18.8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4542" y="132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8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5/10/relationships/revisionInfo" Target="revisionInfo.xml"/><Relationship Id="rId21" Type="http://schemas.openxmlformats.org/officeDocument/2006/relationships/slide" Target="slides/slide15.xml"/><Relationship Id="rId34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8.xlsm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8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5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5A2-4439-8C70-A621BEB598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16-47D5-A933-3BBC278456C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16-47D5-A933-3BBC278456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Blad1!$A$1:$C$1</c:f>
              <c:strCache>
                <c:ptCount val="3"/>
                <c:pt idx="0">
                  <c:v>Nej</c:v>
                </c:pt>
                <c:pt idx="1">
                  <c:v>Ja, då och då</c:v>
                </c:pt>
                <c:pt idx="2">
                  <c:v>Ja, ofta</c:v>
                </c:pt>
              </c:strCache>
            </c:strRef>
          </c:cat>
          <c:val>
            <c:numRef>
              <c:f>Blad1!$A$2:$C$2</c:f>
              <c:numCache>
                <c:formatCode>General</c:formatCode>
                <c:ptCount val="3"/>
                <c:pt idx="0">
                  <c:v>19</c:v>
                </c:pt>
                <c:pt idx="1">
                  <c:v>20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16-47D5-A933-3BBC278456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117046188630496"/>
          <c:y val="0.70165706605222744"/>
          <c:w val="0.26485826771653542"/>
          <c:h val="0.222709933435739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100"/>
              <a:t>Lilldals äldreboende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Lilldals äldreboende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1-D7AB-4255-B6B1-CB10CDD735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AB-4255-B6B1-CB10CDD735E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7676395247278669E-2"/>
          <c:y val="0.81427625434327233"/>
          <c:w val="0.80464701411318296"/>
          <c:h val="0.171341721148965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100"/>
              <a:t>Rönnängs äldreboende</a:t>
            </a:r>
          </a:p>
        </c:rich>
      </c:tx>
      <c:layout>
        <c:manualLayout>
          <c:xMode val="edge"/>
          <c:yMode val="edge"/>
          <c:x val="0.29765064374886796"/>
          <c:y val="2.3629876499473818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Rönnängs äldreboende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1-724C-45AF-8891-7AED5D6BFF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4C-45AF-8891-7AED5D6BFFF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7676395247278669E-2"/>
          <c:y val="0.81427625434327233"/>
          <c:w val="0.80464701411318296"/>
          <c:h val="0.171341721148965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100"/>
              <a:t>Tubberödshus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Tubberödshus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1-4801-482A-B624-10E4539B97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01-482A-B624-10E4539B971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7676395247278669E-2"/>
          <c:y val="0.81427625434327233"/>
          <c:w val="0.80464701411318296"/>
          <c:h val="0.171341721148965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100"/>
              <a:t>Valåsen demensboende</a:t>
            </a:r>
          </a:p>
        </c:rich>
      </c:tx>
      <c:layout>
        <c:manualLayout>
          <c:xMode val="edge"/>
          <c:yMode val="edge"/>
          <c:x val="0.26586406009977326"/>
          <c:y val="3.8156949246750775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Valåsen demensboende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1-E01D-4ED0-848B-A934810F4C7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5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1D-4ED0-848B-A934810F4C7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7676395247278669E-2"/>
          <c:y val="0.81427625434327233"/>
          <c:w val="0.80464701411318296"/>
          <c:h val="0.171341721148965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100"/>
              <a:t>Klövedals äldreboende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Lilldals äldreboende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1-F893-4C96-8223-9A1CC5DB3E9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91%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893-4C96-8223-9A1CC5DB3E9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9%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893-4C96-8223-9A1CC5DB3E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93-4C96-8223-9A1CC5DB3E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7676395247278669E-2"/>
          <c:y val="0.81427625434327233"/>
          <c:w val="0.80464701411318296"/>
          <c:h val="0.171341721148965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solidFill>
              <a:srgbClr val="A6BCC6"/>
            </a:solidFill>
          </c:spPr>
          <c:dPt>
            <c:idx val="1"/>
            <c:bubble3D val="0"/>
            <c:spPr>
              <a:solidFill>
                <a:srgbClr val="7D9AAA"/>
              </a:solidFill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rgbClr val="D3BF96"/>
              </a:solidFill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Blad1!$A$1:$C$1</c:f>
              <c:strCache>
                <c:ptCount val="3"/>
                <c:pt idx="0">
                  <c:v>Nej</c:v>
                </c:pt>
                <c:pt idx="1">
                  <c:v>Ja, då och då</c:v>
                </c:pt>
                <c:pt idx="2">
                  <c:v>Ja, ofta</c:v>
                </c:pt>
              </c:strCache>
            </c:strRef>
          </c:cat>
          <c:val>
            <c:numRef>
              <c:f>Blad1!$A$2:$C$2</c:f>
              <c:numCache>
                <c:formatCode>General</c:formatCode>
                <c:ptCount val="3"/>
                <c:pt idx="0">
                  <c:v>40</c:v>
                </c:pt>
                <c:pt idx="1">
                  <c:v>56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937217377260979"/>
          <c:y val="0.57566500256016384"/>
          <c:w val="0.26485826771653542"/>
          <c:h val="0.22270993343573994"/>
        </c:manualLayout>
      </c:layout>
      <c:overlay val="0"/>
      <c:txPr>
        <a:bodyPr/>
        <a:lstStyle/>
        <a:p>
          <a:pPr>
            <a:defRPr sz="105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057905626760317"/>
          <c:y val="3.9443143005816222E-2"/>
          <c:w val="0.44876199781596648"/>
          <c:h val="0.8133562896001956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Hemtjänst!$C$1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sv-SE" sz="80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Hemtjänst!$B$2:$B$4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 Med utförare menar vi kommunal hemtjänst eller olika företag och organisationer.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Hemtjänst!$C$2:$C$4</c:f>
              <c:numCache>
                <c:formatCode>General</c:formatCode>
                <c:ptCount val="3"/>
                <c:pt idx="0">
                  <c:v>51</c:v>
                </c:pt>
                <c:pt idx="1">
                  <c:v>17</c:v>
                </c:pt>
                <c:pt idx="2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C5-4568-9E36-D8C6CF2BDF49}"/>
            </c:ext>
          </c:extLst>
        </c:ser>
        <c:ser>
          <c:idx val="2"/>
          <c:order val="1"/>
          <c:tx>
            <c:strRef>
              <c:f>Hemtjänst!$D$1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Hemtjänst!$B$2:$B$4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 Med utförare menar vi kommunal hemtjänst eller olika företag och organisationer.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Hemtjänst!$D$2:$D$4</c:f>
              <c:numCache>
                <c:formatCode>General</c:formatCode>
                <c:ptCount val="3"/>
                <c:pt idx="0">
                  <c:v>63</c:v>
                </c:pt>
                <c:pt idx="1">
                  <c:v>29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C5-4568-9E36-D8C6CF2BDF49}"/>
            </c:ext>
          </c:extLst>
        </c:ser>
        <c:ser>
          <c:idx val="3"/>
          <c:order val="2"/>
          <c:tx>
            <c:strRef>
              <c:f>Hemtjänst!$E$1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80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Hemtjänst!$B$2:$B$4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 Med utförare menar vi kommunal hemtjänst eller olika företag och organisationer.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Hemtjänst!$E$2:$E$4</c:f>
              <c:numCache>
                <c:formatCode>General</c:formatCode>
                <c:ptCount val="3"/>
                <c:pt idx="0">
                  <c:v>67</c:v>
                </c:pt>
                <c:pt idx="1">
                  <c:v>38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C5-4568-9E36-D8C6CF2BD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8249984"/>
        <c:axId val="228251520"/>
      </c:barChart>
      <c:catAx>
        <c:axId val="22824998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28251520"/>
        <c:crosses val="autoZero"/>
        <c:auto val="1"/>
        <c:lblAlgn val="ctr"/>
        <c:lblOffset val="100"/>
        <c:noMultiLvlLbl val="0"/>
      </c:catAx>
      <c:valAx>
        <c:axId val="228251520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50" b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79474553135238013"/>
              <c:y val="0.909489986326188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sv-SE"/>
          </a:p>
        </c:txPr>
        <c:crossAx val="22824998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91507486062417376"/>
          <c:y val="0.35445914989758986"/>
          <c:w val="7.3976234266337149E-2"/>
          <c:h val="0.242074752408796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057905626760317"/>
          <c:y val="3.9443143005816222E-2"/>
          <c:w val="0.44876199781596648"/>
          <c:h val="0.8133562896001956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Hemtjänst!$C$1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sv-SE" sz="80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Hemtjänst!$B$2:$B$5</c:f>
              <c:strCache>
                <c:ptCount val="4"/>
                <c:pt idx="0">
                  <c:v>Brukar personalen meddela dig i förväg om tillfälliga förändringar?</c:v>
                </c:pt>
                <c:pt idx="1">
                  <c:v>Brukar personalen ha tillräckligt med tid för att kunna utföra sitt arbete hos dig?</c:v>
                </c:pt>
                <c:pt idx="2">
                  <c:v>Brukar personalen komma på avtalad tid?</c:v>
                </c:pt>
                <c:pt idx="3">
                  <c:v>Hur tycker du att personalen utför sina arbetsuppgifter?</c:v>
                </c:pt>
              </c:strCache>
            </c:strRef>
          </c:cat>
          <c:val>
            <c:numRef>
              <c:f>Hemtjänst!$C$2:$C$5</c:f>
              <c:numCache>
                <c:formatCode>General</c:formatCode>
                <c:ptCount val="4"/>
                <c:pt idx="0">
                  <c:v>45</c:v>
                </c:pt>
                <c:pt idx="1">
                  <c:v>75</c:v>
                </c:pt>
                <c:pt idx="2">
                  <c:v>62</c:v>
                </c:pt>
                <c:pt idx="3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C5-4568-9E36-D8C6CF2BDF49}"/>
            </c:ext>
          </c:extLst>
        </c:ser>
        <c:ser>
          <c:idx val="2"/>
          <c:order val="1"/>
          <c:tx>
            <c:strRef>
              <c:f>Hemtjänst!$D$1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Hemtjänst!$B$2:$B$5</c:f>
              <c:strCache>
                <c:ptCount val="4"/>
                <c:pt idx="0">
                  <c:v>Brukar personalen meddela dig i förväg om tillfälliga förändringar?</c:v>
                </c:pt>
                <c:pt idx="1">
                  <c:v>Brukar personalen ha tillräckligt med tid för att kunna utföra sitt arbete hos dig?</c:v>
                </c:pt>
                <c:pt idx="2">
                  <c:v>Brukar personalen komma på avtalad tid?</c:v>
                </c:pt>
                <c:pt idx="3">
                  <c:v>Hur tycker du att personalen utför sina arbetsuppgifter?</c:v>
                </c:pt>
              </c:strCache>
            </c:strRef>
          </c:cat>
          <c:val>
            <c:numRef>
              <c:f>Hemtjänst!$D$2:$D$5</c:f>
              <c:numCache>
                <c:formatCode>General</c:formatCode>
                <c:ptCount val="4"/>
                <c:pt idx="0">
                  <c:v>43</c:v>
                </c:pt>
                <c:pt idx="1">
                  <c:v>69</c:v>
                </c:pt>
                <c:pt idx="2">
                  <c:v>74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C5-4568-9E36-D8C6CF2BDF49}"/>
            </c:ext>
          </c:extLst>
        </c:ser>
        <c:ser>
          <c:idx val="3"/>
          <c:order val="2"/>
          <c:tx>
            <c:strRef>
              <c:f>Hemtjänst!$E$1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80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Hemtjänst!$B$2:$B$5</c:f>
              <c:strCache>
                <c:ptCount val="4"/>
                <c:pt idx="0">
                  <c:v>Brukar personalen meddela dig i förväg om tillfälliga förändringar?</c:v>
                </c:pt>
                <c:pt idx="1">
                  <c:v>Brukar personalen ha tillräckligt med tid för att kunna utföra sitt arbete hos dig?</c:v>
                </c:pt>
                <c:pt idx="2">
                  <c:v>Brukar personalen komma på avtalad tid?</c:v>
                </c:pt>
                <c:pt idx="3">
                  <c:v>Hur tycker du att personalen utför sina arbetsuppgifter?</c:v>
                </c:pt>
              </c:strCache>
            </c:strRef>
          </c:cat>
          <c:val>
            <c:numRef>
              <c:f>Hemtjänst!$E$2:$E$5</c:f>
              <c:numCache>
                <c:formatCode>General</c:formatCode>
                <c:ptCount val="4"/>
                <c:pt idx="0">
                  <c:v>63</c:v>
                </c:pt>
                <c:pt idx="1">
                  <c:v>81</c:v>
                </c:pt>
                <c:pt idx="2">
                  <c:v>81</c:v>
                </c:pt>
                <c:pt idx="3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C5-4568-9E36-D8C6CF2BD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8249984"/>
        <c:axId val="228251520"/>
      </c:barChart>
      <c:catAx>
        <c:axId val="22824998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28251520"/>
        <c:crosses val="autoZero"/>
        <c:auto val="1"/>
        <c:lblAlgn val="ctr"/>
        <c:lblOffset val="100"/>
        <c:noMultiLvlLbl val="0"/>
      </c:catAx>
      <c:valAx>
        <c:axId val="228251520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50" b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79474553135238013"/>
              <c:y val="0.909489986326188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sv-SE"/>
          </a:p>
        </c:txPr>
        <c:crossAx val="22824998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91507486062417376"/>
          <c:y val="0.35445914989758986"/>
          <c:w val="7.3976234266337149E-2"/>
          <c:h val="0.242074752408796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057905626760317"/>
          <c:y val="3.9443143005816222E-2"/>
          <c:w val="0.44876199781596648"/>
          <c:h val="0.8133562896001956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Hemtjänst!$C$1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sv-SE" sz="80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Hemtjänst!$B$2:$B$4</c:f>
              <c:strCache>
                <c:ptCount val="3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  <c:pt idx="2">
                  <c:v>Brukar personalen bemöta dig på ett bra sätt?</c:v>
                </c:pt>
              </c:strCache>
            </c:strRef>
          </c:cat>
          <c:val>
            <c:numRef>
              <c:f>Hemtjänst!$C$2:$C$4</c:f>
              <c:numCache>
                <c:formatCode>General</c:formatCode>
                <c:ptCount val="3"/>
                <c:pt idx="0">
                  <c:v>78</c:v>
                </c:pt>
                <c:pt idx="1">
                  <c:v>35</c:v>
                </c:pt>
                <c:pt idx="2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C5-4568-9E36-D8C6CF2BDF49}"/>
            </c:ext>
          </c:extLst>
        </c:ser>
        <c:ser>
          <c:idx val="2"/>
          <c:order val="1"/>
          <c:tx>
            <c:strRef>
              <c:f>Hemtjänst!$D$1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Hemtjänst!$B$2:$B$4</c:f>
              <c:strCache>
                <c:ptCount val="3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  <c:pt idx="2">
                  <c:v>Brukar personalen bemöta dig på ett bra sätt?</c:v>
                </c:pt>
              </c:strCache>
            </c:strRef>
          </c:cat>
          <c:val>
            <c:numRef>
              <c:f>Hemtjänst!$D$2:$D$4</c:f>
              <c:numCache>
                <c:formatCode>General</c:formatCode>
                <c:ptCount val="3"/>
                <c:pt idx="0">
                  <c:v>78</c:v>
                </c:pt>
                <c:pt idx="1">
                  <c:v>43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C5-4568-9E36-D8C6CF2BDF49}"/>
            </c:ext>
          </c:extLst>
        </c:ser>
        <c:ser>
          <c:idx val="3"/>
          <c:order val="2"/>
          <c:tx>
            <c:strRef>
              <c:f>Hemtjänst!$E$1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80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Hemtjänst!$B$2:$B$4</c:f>
              <c:strCache>
                <c:ptCount val="3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  <c:pt idx="2">
                  <c:v>Brukar personalen bemöta dig på ett bra sätt?</c:v>
                </c:pt>
              </c:strCache>
            </c:strRef>
          </c:cat>
          <c:val>
            <c:numRef>
              <c:f>Hemtjänst!$E$2:$E$4</c:f>
              <c:numCache>
                <c:formatCode>General</c:formatCode>
                <c:ptCount val="3"/>
                <c:pt idx="0">
                  <c:v>86</c:v>
                </c:pt>
                <c:pt idx="1">
                  <c:v>58</c:v>
                </c:pt>
                <c:pt idx="2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C5-4568-9E36-D8C6CF2BD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8249984"/>
        <c:axId val="228251520"/>
      </c:barChart>
      <c:catAx>
        <c:axId val="22824998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28251520"/>
        <c:crosses val="autoZero"/>
        <c:auto val="1"/>
        <c:lblAlgn val="ctr"/>
        <c:lblOffset val="100"/>
        <c:noMultiLvlLbl val="0"/>
      </c:catAx>
      <c:valAx>
        <c:axId val="228251520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50" b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79474553135238013"/>
              <c:y val="0.909489986326188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sv-SE"/>
          </a:p>
        </c:txPr>
        <c:crossAx val="22824998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51759646958975"/>
          <c:y val="3.9483553983373734E-2"/>
          <c:w val="0.46268959375660412"/>
          <c:h val="0.8167544801256690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Säbo!$B$2:$B$4</c:f>
              <c:strCache>
                <c:ptCount val="3"/>
                <c:pt idx="0">
                  <c:v>Hur lätt eller svårt är det att få kontakt med hemtjänstpersonal vid behov?</c:v>
                </c:pt>
                <c:pt idx="1">
                  <c:v>Känner du förtroende för personalen som kommer hem till dig? </c:v>
                </c:pt>
                <c:pt idx="2">
                  <c:v>Hur tryggt eller otryggt känns det att bo hemma med stöd från hemtjänsten</c:v>
                </c:pt>
              </c:strCache>
            </c:strRef>
          </c:cat>
          <c:val>
            <c:numRef>
              <c:f>Säbo!$C$2:$C$4</c:f>
              <c:numCache>
                <c:formatCode>General</c:formatCode>
                <c:ptCount val="3"/>
                <c:pt idx="0">
                  <c:v>73</c:v>
                </c:pt>
                <c:pt idx="1">
                  <c:v>84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30-4AA3-B2DF-53D9F5C286E5}"/>
            </c:ext>
          </c:extLst>
        </c:ser>
        <c:ser>
          <c:idx val="2"/>
          <c:order val="1"/>
          <c:tx>
            <c:strRef>
              <c:f>Säbo!$D$1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Säbo!$B$2:$B$4</c:f>
              <c:strCache>
                <c:ptCount val="3"/>
                <c:pt idx="0">
                  <c:v>Hur lätt eller svårt är det att få kontakt med hemtjänstpersonal vid behov?</c:v>
                </c:pt>
                <c:pt idx="1">
                  <c:v>Känner du förtroende för personalen som kommer hem till dig? </c:v>
                </c:pt>
                <c:pt idx="2">
                  <c:v>Hur tryggt eller otryggt känns det att bo hemma med stöd från hemtjänsten</c:v>
                </c:pt>
              </c:strCache>
            </c:strRef>
          </c:cat>
          <c:val>
            <c:numRef>
              <c:f>Säbo!$D$2:$D$4</c:f>
              <c:numCache>
                <c:formatCode>General</c:formatCode>
                <c:ptCount val="3"/>
                <c:pt idx="0">
                  <c:v>75</c:v>
                </c:pt>
                <c:pt idx="1">
                  <c:v>88</c:v>
                </c:pt>
                <c:pt idx="2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30-4AA3-B2DF-53D9F5C286E5}"/>
            </c:ext>
          </c:extLst>
        </c:ser>
        <c:ser>
          <c:idx val="3"/>
          <c:order val="2"/>
          <c:tx>
            <c:strRef>
              <c:f>Säbo!$E$1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Säbo!$B$2:$B$4</c:f>
              <c:strCache>
                <c:ptCount val="3"/>
                <c:pt idx="0">
                  <c:v>Hur lätt eller svårt är det att få kontakt med hemtjänstpersonal vid behov?</c:v>
                </c:pt>
                <c:pt idx="1">
                  <c:v>Känner du förtroende för personalen som kommer hem till dig? </c:v>
                </c:pt>
                <c:pt idx="2">
                  <c:v>Hur tryggt eller otryggt känns det att bo hemma med stöd från hemtjänsten</c:v>
                </c:pt>
              </c:strCache>
            </c:strRef>
          </c:cat>
          <c:val>
            <c:numRef>
              <c:f>Säbo!$E$2:$E$4</c:f>
              <c:numCache>
                <c:formatCode>General</c:formatCode>
                <c:ptCount val="3"/>
                <c:pt idx="0">
                  <c:v>78</c:v>
                </c:pt>
                <c:pt idx="1">
                  <c:v>94</c:v>
                </c:pt>
                <c:pt idx="2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C4-4469-A91A-B04981A538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68646272"/>
        <c:axId val="268647808"/>
      </c:barChart>
      <c:catAx>
        <c:axId val="26864627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68647808"/>
        <c:crosses val="autoZero"/>
        <c:auto val="1"/>
        <c:lblAlgn val="ctr"/>
        <c:lblOffset val="100"/>
        <c:noMultiLvlLbl val="0"/>
      </c:catAx>
      <c:valAx>
        <c:axId val="268647808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50" b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269553507293067"/>
              <c:y val="0.931196586269445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sv-SE"/>
          </a:p>
        </c:txPr>
        <c:crossAx val="26864627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3390089593144404"/>
          <c:y val="6.501568313183001E-2"/>
          <c:w val="0.45433027197182013"/>
          <c:h val="0.7990345428042875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sv-SE" sz="80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Säbo!$B$2:$B$5</c:f>
              <c:strCache>
                <c:ptCount val="4"/>
                <c:pt idx="0">
                  <c:v>Är det trivsamt 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Säbo!$C$2:$C$5</c:f>
              <c:numCache>
                <c:formatCode>General</c:formatCode>
                <c:ptCount val="4"/>
                <c:pt idx="0">
                  <c:v>72</c:v>
                </c:pt>
                <c:pt idx="1">
                  <c:v>67</c:v>
                </c:pt>
                <c:pt idx="2">
                  <c:v>83</c:v>
                </c:pt>
                <c:pt idx="3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CD-4769-A32F-2B6FA29D4C54}"/>
            </c:ext>
          </c:extLst>
        </c:ser>
        <c:ser>
          <c:idx val="2"/>
          <c:order val="1"/>
          <c:tx>
            <c:strRef>
              <c:f>Säbo!$D$1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sv-SE" sz="80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Säbo!$B$2:$B$5</c:f>
              <c:strCache>
                <c:ptCount val="4"/>
                <c:pt idx="0">
                  <c:v>Är det trivsamt 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Säbo!$D$2:$D$5</c:f>
              <c:numCache>
                <c:formatCode>General</c:formatCode>
                <c:ptCount val="4"/>
                <c:pt idx="0">
                  <c:v>75</c:v>
                </c:pt>
                <c:pt idx="1">
                  <c:v>70</c:v>
                </c:pt>
                <c:pt idx="2">
                  <c:v>80</c:v>
                </c:pt>
                <c:pt idx="3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CD-4769-A32F-2B6FA29D4C54}"/>
            </c:ext>
          </c:extLst>
        </c:ser>
        <c:ser>
          <c:idx val="3"/>
          <c:order val="2"/>
          <c:tx>
            <c:strRef>
              <c:f>Säbo!$E$1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80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Säbo!$B$2:$B$5</c:f>
              <c:strCache>
                <c:ptCount val="4"/>
                <c:pt idx="0">
                  <c:v>Är det trivsamt 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Säbo!$E$2:$E$5</c:f>
              <c:numCache>
                <c:formatCode>General</c:formatCode>
                <c:ptCount val="4"/>
                <c:pt idx="0">
                  <c:v>73</c:v>
                </c:pt>
                <c:pt idx="1">
                  <c:v>74</c:v>
                </c:pt>
                <c:pt idx="2">
                  <c:v>79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CD-4769-A32F-2B6FA29D4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6000896"/>
        <c:axId val="206002432"/>
      </c:barChart>
      <c:catAx>
        <c:axId val="2060008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6002432"/>
        <c:crosses val="autoZero"/>
        <c:auto val="1"/>
        <c:lblAlgn val="ctr"/>
        <c:lblOffset val="100"/>
        <c:noMultiLvlLbl val="0"/>
      </c:catAx>
      <c:valAx>
        <c:axId val="20600243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50"/>
                </a:pPr>
                <a:r>
                  <a:rPr lang="sv-SE" sz="1050" b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2243307293460466"/>
              <c:y val="0.9212952431808626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600089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r"/>
      <c:overlay val="0"/>
      <c:txPr>
        <a:bodyPr/>
        <a:lstStyle/>
        <a:p>
          <a:pPr>
            <a:defRPr sz="1050" baseline="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4233576642336"/>
          <c:y val="3.7671232876713028E-2"/>
          <c:w val="0.52255934249094782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Tjörn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Blad1!$B$2:$B$2</c:f>
              <c:numCache>
                <c:formatCode>General</c:formatCode>
                <c:ptCount val="1"/>
                <c:pt idx="0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11-45AA-A28B-9533463B2B2C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Västra Götalands län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Blad1!$C$2:$C$2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11-45AA-A28B-9533463B2B2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D8B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Blad1!$D$2:$D$2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211-45AA-A28B-9533463B2B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7499392"/>
        <c:axId val="227505280"/>
      </c:barChart>
      <c:catAx>
        <c:axId val="22749939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27505280"/>
        <c:crosses val="autoZero"/>
        <c:auto val="1"/>
        <c:lblAlgn val="ctr"/>
        <c:lblOffset val="100"/>
        <c:noMultiLvlLbl val="0"/>
      </c:catAx>
      <c:valAx>
        <c:axId val="227505280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075492844416746"/>
              <c:y val="0.8981169776723114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27499392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200"/>
              <a:t>Hemtjänstområde 2</a:t>
            </a:r>
            <a:br>
              <a:rPr lang="sv-SE" sz="1200"/>
            </a:br>
            <a:r>
              <a:rPr lang="sv-SE" sz="1200"/>
              <a:t> – Skärhamn och Rönnäng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Hemtjänstområde 2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1-86D3-4427-8478-765591A307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31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D3-4427-8478-765591A3075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6652925025832434E-2"/>
          <c:y val="0.82563472149866568"/>
          <c:w val="0.83893143376316981"/>
          <c:h val="0.15748721519929404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200"/>
              <a:t>Hemtjänstområde 3</a:t>
            </a:r>
            <a:br>
              <a:rPr lang="sv-SE" sz="1200"/>
            </a:br>
            <a:r>
              <a:rPr lang="sv-SE" sz="1200"/>
              <a:t>-</a:t>
            </a:r>
            <a:r>
              <a:rPr lang="sv-SE" sz="1200" baseline="0"/>
              <a:t> Norra och mitten</a:t>
            </a:r>
            <a:endParaRPr lang="sv-SE" sz="120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Hemtjänstområde 3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1-EA29-4CCF-9CA8-45EFAF6A97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34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29-4CCF-9CA8-45EFAF6A973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6652925025832434E-2"/>
          <c:y val="0.82563472149866568"/>
          <c:w val="0.83893143376316981"/>
          <c:h val="0.15748721519929404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200"/>
              <a:t>Hemtjänstområde 4 – Kvarnbacken + öar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Hemtjänstområde 4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1-BFBB-4784-B2FA-A55A4CA717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26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BB-4784-B2FA-A55A4CA7173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6652925025832434E-2"/>
          <c:y val="0.82563472149866568"/>
          <c:w val="0.83893143376316981"/>
          <c:h val="0.15748721519929404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3390089593144404"/>
          <c:y val="6.501568313183001E-2"/>
          <c:w val="0.45433027197182013"/>
          <c:h val="0.7990345428042875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sv-SE" sz="80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Säbo!$B$2:$B$3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Säbo!$C$2:$C$3</c:f>
              <c:numCache>
                <c:formatCode>General</c:formatCode>
                <c:ptCount val="2"/>
                <c:pt idx="0">
                  <c:v>77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CD-4769-A32F-2B6FA29D4C54}"/>
            </c:ext>
          </c:extLst>
        </c:ser>
        <c:ser>
          <c:idx val="2"/>
          <c:order val="1"/>
          <c:tx>
            <c:strRef>
              <c:f>Säbo!$D$1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sv-SE" sz="80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Säbo!$B$2:$B$3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Säbo!$D$2:$D$3</c:f>
              <c:numCache>
                <c:formatCode>General</c:formatCode>
                <c:ptCount val="2"/>
                <c:pt idx="0">
                  <c:v>76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CD-4769-A32F-2B6FA29D4C54}"/>
            </c:ext>
          </c:extLst>
        </c:ser>
        <c:ser>
          <c:idx val="3"/>
          <c:order val="2"/>
          <c:tx>
            <c:strRef>
              <c:f>Säbo!$E$1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80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Säbo!$B$2:$B$3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Säbo!$E$2:$E$3</c:f>
              <c:numCache>
                <c:formatCode>General</c:formatCode>
                <c:ptCount val="2"/>
                <c:pt idx="0">
                  <c:v>67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CD-4769-A32F-2B6FA29D4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6000896"/>
        <c:axId val="206002432"/>
      </c:barChart>
      <c:catAx>
        <c:axId val="2060008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6002432"/>
        <c:crosses val="autoZero"/>
        <c:auto val="1"/>
        <c:lblAlgn val="ctr"/>
        <c:lblOffset val="100"/>
        <c:noMultiLvlLbl val="0"/>
      </c:catAx>
      <c:valAx>
        <c:axId val="20600243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50"/>
                </a:pPr>
                <a:r>
                  <a:rPr lang="sv-SE" sz="1050" b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2243307293460466"/>
              <c:y val="0.9212952431808626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600089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r"/>
      <c:overlay val="0"/>
      <c:txPr>
        <a:bodyPr/>
        <a:lstStyle/>
        <a:p>
          <a:pPr>
            <a:defRPr sz="1050" baseline="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3390089593144404"/>
          <c:y val="6.501568313183001E-2"/>
          <c:w val="0.45433027197182013"/>
          <c:h val="0.7990345428042875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sv-SE" sz="80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Säbo!$B$2:$B$3</c:f>
              <c:strCache>
                <c:ptCount val="2"/>
                <c:pt idx="0">
                  <c:v>Är möjligheterna att komma utomhus bra eller dåliga?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Säbo!$C$2:$C$3</c:f>
              <c:numCache>
                <c:formatCode>General</c:formatCode>
                <c:ptCount val="2"/>
                <c:pt idx="0">
                  <c:v>65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CD-4769-A32F-2B6FA29D4C54}"/>
            </c:ext>
          </c:extLst>
        </c:ser>
        <c:ser>
          <c:idx val="2"/>
          <c:order val="1"/>
          <c:tx>
            <c:strRef>
              <c:f>Säbo!$D$1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sv-SE" sz="80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Säbo!$B$2:$B$3</c:f>
              <c:strCache>
                <c:ptCount val="2"/>
                <c:pt idx="0">
                  <c:v>Är möjligheterna att komma utomhus bra eller dåliga?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Säbo!$D$2:$D$3</c:f>
              <c:numCache>
                <c:formatCode>General</c:formatCode>
                <c:ptCount val="2"/>
                <c:pt idx="0">
                  <c:v>65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CD-4769-A32F-2B6FA29D4C54}"/>
            </c:ext>
          </c:extLst>
        </c:ser>
        <c:ser>
          <c:idx val="3"/>
          <c:order val="2"/>
          <c:tx>
            <c:strRef>
              <c:f>Säbo!$E$1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80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Säbo!$B$2:$B$3</c:f>
              <c:strCache>
                <c:ptCount val="2"/>
                <c:pt idx="0">
                  <c:v>Är möjligheterna att komma utomhus bra eller dåliga?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Säbo!$E$2:$E$3</c:f>
              <c:numCache>
                <c:formatCode>General</c:formatCode>
                <c:ptCount val="2"/>
                <c:pt idx="0">
                  <c:v>67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CD-4769-A32F-2B6FA29D4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6000896"/>
        <c:axId val="206002432"/>
      </c:barChart>
      <c:catAx>
        <c:axId val="2060008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6002432"/>
        <c:crosses val="autoZero"/>
        <c:auto val="1"/>
        <c:lblAlgn val="ctr"/>
        <c:lblOffset val="100"/>
        <c:noMultiLvlLbl val="0"/>
      </c:catAx>
      <c:valAx>
        <c:axId val="20600243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50"/>
                </a:pPr>
                <a:r>
                  <a:rPr lang="sv-SE" sz="1050" b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2243307293460466"/>
              <c:y val="0.9212952431808626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600089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r"/>
      <c:overlay val="0"/>
      <c:txPr>
        <a:bodyPr/>
        <a:lstStyle/>
        <a:p>
          <a:pPr>
            <a:defRPr sz="1050" baseline="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321424893409655"/>
          <c:y val="4.0415670981143931E-2"/>
          <c:w val="0.43809537507196367"/>
          <c:h val="0.7927007082152179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Säbo!$B$2:$B$4</c:f>
              <c:strCache>
                <c:ptCount val="3"/>
                <c:pt idx="0">
                  <c:v>Brukar du kunna påverka vid vilka tider du får hjälp?</c:v>
                </c:pt>
                <c:pt idx="1">
                  <c:v>Brukar personalen meddela dig i förväg om tillfälliga förändringar?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Säbo!$C$2:$C$4</c:f>
              <c:numCache>
                <c:formatCode>General</c:formatCode>
                <c:ptCount val="3"/>
                <c:pt idx="0">
                  <c:v>70</c:v>
                </c:pt>
                <c:pt idx="1">
                  <c:v>44</c:v>
                </c:pt>
                <c:pt idx="2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35-4636-96DE-C13EFB502184}"/>
            </c:ext>
          </c:extLst>
        </c:ser>
        <c:ser>
          <c:idx val="2"/>
          <c:order val="1"/>
          <c:tx>
            <c:strRef>
              <c:f>Säbo!$D$1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Century Gothic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Säbo!$B$2:$B$4</c:f>
              <c:strCache>
                <c:ptCount val="3"/>
                <c:pt idx="0">
                  <c:v>Brukar du kunna påverka vid vilka tider du får hjälp?</c:v>
                </c:pt>
                <c:pt idx="1">
                  <c:v>Brukar personalen meddela dig i förväg om tillfälliga förändringar?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Säbo!$D$2:$D$4</c:f>
              <c:numCache>
                <c:formatCode>General</c:formatCode>
                <c:ptCount val="3"/>
                <c:pt idx="0">
                  <c:v>62</c:v>
                </c:pt>
                <c:pt idx="1">
                  <c:v>47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35-4636-96DE-C13EFB502184}"/>
            </c:ext>
          </c:extLst>
        </c:ser>
        <c:ser>
          <c:idx val="3"/>
          <c:order val="2"/>
          <c:tx>
            <c:strRef>
              <c:f>Säbo!$E$1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Säbo!$B$2:$B$4</c:f>
              <c:strCache>
                <c:ptCount val="3"/>
                <c:pt idx="0">
                  <c:v>Brukar du kunna påverka vid vilka tider du får hjälp?</c:v>
                </c:pt>
                <c:pt idx="1">
                  <c:v>Brukar personalen meddela dig i förväg om tillfälliga förändringar?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Säbo!$E$2:$E$4</c:f>
              <c:numCache>
                <c:formatCode>General</c:formatCode>
                <c:ptCount val="3"/>
                <c:pt idx="0">
                  <c:v>69</c:v>
                </c:pt>
                <c:pt idx="1">
                  <c:v>58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35-4636-96DE-C13EFB502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6149888"/>
        <c:axId val="206155776"/>
      </c:barChart>
      <c:catAx>
        <c:axId val="20614988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6155776"/>
        <c:crosses val="autoZero"/>
        <c:auto val="1"/>
        <c:lblAlgn val="ctr"/>
        <c:lblOffset val="100"/>
        <c:noMultiLvlLbl val="0"/>
      </c:catAx>
      <c:valAx>
        <c:axId val="20615577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78211779412609916"/>
              <c:y val="0.9001517002721400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6149888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r"/>
      <c:overlay val="0"/>
      <c:txPr>
        <a:bodyPr/>
        <a:lstStyle/>
        <a:p>
          <a:pPr>
            <a:defRPr sz="1050" baseline="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321424893409655"/>
          <c:y val="4.0415670981143931E-2"/>
          <c:w val="0.43809537507196367"/>
          <c:h val="0.7927007082152179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Säbo!$B$2:$B$3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Säbo!$C$2:$C$3</c:f>
              <c:numCache>
                <c:formatCode>General</c:formatCode>
                <c:ptCount val="2"/>
                <c:pt idx="0">
                  <c:v>84</c:v>
                </c:pt>
                <c:pt idx="1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35-4636-96DE-C13EFB502184}"/>
            </c:ext>
          </c:extLst>
        </c:ser>
        <c:ser>
          <c:idx val="2"/>
          <c:order val="1"/>
          <c:tx>
            <c:strRef>
              <c:f>Säbo!$D$1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Century Gothic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Säbo!$B$2:$B$3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Säbo!$D$2:$D$3</c:f>
              <c:numCache>
                <c:formatCode>General</c:formatCode>
                <c:ptCount val="2"/>
                <c:pt idx="0">
                  <c:v>85</c:v>
                </c:pt>
                <c:pt idx="1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35-4636-96DE-C13EFB502184}"/>
            </c:ext>
          </c:extLst>
        </c:ser>
        <c:ser>
          <c:idx val="3"/>
          <c:order val="2"/>
          <c:tx>
            <c:strRef>
              <c:f>Säbo!$E$1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Säbo!$B$2:$B$3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Säbo!$E$2:$E$3</c:f>
              <c:numCache>
                <c:formatCode>General</c:formatCode>
                <c:ptCount val="2"/>
                <c:pt idx="0">
                  <c:v>89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35-4636-96DE-C13EFB502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6149888"/>
        <c:axId val="206155776"/>
      </c:barChart>
      <c:catAx>
        <c:axId val="20614988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6155776"/>
        <c:crosses val="autoZero"/>
        <c:auto val="1"/>
        <c:lblAlgn val="ctr"/>
        <c:lblOffset val="100"/>
        <c:noMultiLvlLbl val="0"/>
      </c:catAx>
      <c:valAx>
        <c:axId val="20615577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78211779412609916"/>
              <c:y val="0.9001517002721400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6149888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r"/>
      <c:overlay val="0"/>
      <c:txPr>
        <a:bodyPr/>
        <a:lstStyle/>
        <a:p>
          <a:pPr>
            <a:defRPr sz="1050" baseline="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1407003623602973"/>
          <c:y val="3.9483553983373693E-2"/>
          <c:w val="0.46786093410694413"/>
          <c:h val="0.8167544801256690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Säbo!$B$2:$B$3</c:f>
              <c:strCache>
                <c:ptCount val="2"/>
                <c:pt idx="0">
                  <c:v>Känner du förtroende för personalen på ditt äldreboende? 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Säbo!$C$2:$C$3</c:f>
              <c:numCache>
                <c:formatCode>General</c:formatCode>
                <c:ptCount val="2"/>
                <c:pt idx="0">
                  <c:v>85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8D-42F6-97CE-A98CB40812FF}"/>
            </c:ext>
          </c:extLst>
        </c:ser>
        <c:ser>
          <c:idx val="2"/>
          <c:order val="1"/>
          <c:tx>
            <c:strRef>
              <c:f>Säbo!$D$1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Century Gothic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Säbo!$B$2:$B$3</c:f>
              <c:strCache>
                <c:ptCount val="2"/>
                <c:pt idx="0">
                  <c:v>Känner du förtroende för personalen på ditt äldreboende? 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Säbo!$D$2:$D$3</c:f>
              <c:numCache>
                <c:formatCode>General</c:formatCode>
                <c:ptCount val="2"/>
                <c:pt idx="0">
                  <c:v>84</c:v>
                </c:pt>
                <c:pt idx="1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8D-42F6-97CE-A98CB40812FF}"/>
            </c:ext>
          </c:extLst>
        </c:ser>
        <c:ser>
          <c:idx val="3"/>
          <c:order val="2"/>
          <c:tx>
            <c:strRef>
              <c:f>Säbo!$E$1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Säbo!$B$2:$B$3</c:f>
              <c:strCache>
                <c:ptCount val="2"/>
                <c:pt idx="0">
                  <c:v>Känner du förtroende för personalen på ditt äldreboende? 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Säbo!$E$2:$E$3</c:f>
              <c:numCache>
                <c:formatCode>General</c:formatCode>
                <c:ptCount val="2"/>
                <c:pt idx="0">
                  <c:v>87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2F-4660-9B6D-B729DC25FA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9969152"/>
        <c:axId val="209970688"/>
      </c:barChart>
      <c:catAx>
        <c:axId val="20996915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9970688"/>
        <c:crosses val="autoZero"/>
        <c:auto val="1"/>
        <c:lblAlgn val="ctr"/>
        <c:lblOffset val="100"/>
        <c:noMultiLvlLbl val="0"/>
      </c:catAx>
      <c:valAx>
        <c:axId val="209970688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50"/>
                </a:pPr>
                <a:r>
                  <a:rPr lang="sv-SE" sz="1050" b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269553507293067"/>
              <c:y val="0.9311965862694456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996915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r"/>
      <c:overlay val="0"/>
      <c:txPr>
        <a:bodyPr/>
        <a:lstStyle/>
        <a:p>
          <a:pPr>
            <a:defRPr sz="1050" baseline="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1407003623602973"/>
          <c:y val="3.9483553983373693E-2"/>
          <c:w val="0.46786093410694413"/>
          <c:h val="0.8167544801256690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Säbo!$B$2:$B$4</c:f>
              <c:strCache>
                <c:ptCount val="3"/>
                <c:pt idx="0">
                  <c:v>Hur lätt eller svårt är det att få kontakt med personal på boendet vid behov?</c:v>
                </c:pt>
                <c:pt idx="1">
                  <c:v>Hur lätt eller svårt är det att träffa läkare vid behov?</c:v>
                </c:pt>
                <c:pt idx="2">
                  <c:v>Hur lätt eller svårt är det att få träffa sjuksköterska vid behov?</c:v>
                </c:pt>
              </c:strCache>
            </c:strRef>
          </c:cat>
          <c:val>
            <c:numRef>
              <c:f>Säbo!$C$2:$C$4</c:f>
              <c:numCache>
                <c:formatCode>General</c:formatCode>
                <c:ptCount val="3"/>
                <c:pt idx="0">
                  <c:v>90</c:v>
                </c:pt>
                <c:pt idx="1">
                  <c:v>51</c:v>
                </c:pt>
                <c:pt idx="2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8D-42F6-97CE-A98CB40812FF}"/>
            </c:ext>
          </c:extLst>
        </c:ser>
        <c:ser>
          <c:idx val="2"/>
          <c:order val="1"/>
          <c:tx>
            <c:strRef>
              <c:f>Säbo!$D$1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Century Gothic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Säbo!$B$2:$B$4</c:f>
              <c:strCache>
                <c:ptCount val="3"/>
                <c:pt idx="0">
                  <c:v>Hur lätt eller svårt är det att få kontakt med personal på boendet vid behov?</c:v>
                </c:pt>
                <c:pt idx="1">
                  <c:v>Hur lätt eller svårt är det att träffa läkare vid behov?</c:v>
                </c:pt>
                <c:pt idx="2">
                  <c:v>Hur lätt eller svårt är det att få träffa sjuksköterska vid behov?</c:v>
                </c:pt>
              </c:strCache>
            </c:strRef>
          </c:cat>
          <c:val>
            <c:numRef>
              <c:f>Säbo!$D$2:$D$4</c:f>
              <c:numCache>
                <c:formatCode>General</c:formatCode>
                <c:ptCount val="3"/>
                <c:pt idx="0">
                  <c:v>75</c:v>
                </c:pt>
                <c:pt idx="1">
                  <c:v>54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8D-42F6-97CE-A98CB40812FF}"/>
            </c:ext>
          </c:extLst>
        </c:ser>
        <c:ser>
          <c:idx val="3"/>
          <c:order val="2"/>
          <c:tx>
            <c:strRef>
              <c:f>Säbo!$E$1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Säbo!$B$2:$B$4</c:f>
              <c:strCache>
                <c:ptCount val="3"/>
                <c:pt idx="0">
                  <c:v>Hur lätt eller svårt är det att få kontakt med personal på boendet vid behov?</c:v>
                </c:pt>
                <c:pt idx="1">
                  <c:v>Hur lätt eller svårt är det att träffa läkare vid behov?</c:v>
                </c:pt>
                <c:pt idx="2">
                  <c:v>Hur lätt eller svårt är det att få träffa sjuksköterska vid behov?</c:v>
                </c:pt>
              </c:strCache>
            </c:strRef>
          </c:cat>
          <c:val>
            <c:numRef>
              <c:f>Säbo!$E$2:$E$4</c:f>
              <c:numCache>
                <c:formatCode>General</c:formatCode>
                <c:ptCount val="3"/>
                <c:pt idx="0">
                  <c:v>85</c:v>
                </c:pt>
                <c:pt idx="1">
                  <c:v>46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2F-4660-9B6D-B729DC25FA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9969152"/>
        <c:axId val="209970688"/>
      </c:barChart>
      <c:catAx>
        <c:axId val="20996915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9970688"/>
        <c:crosses val="autoZero"/>
        <c:auto val="1"/>
        <c:lblAlgn val="ctr"/>
        <c:lblOffset val="100"/>
        <c:noMultiLvlLbl val="0"/>
      </c:catAx>
      <c:valAx>
        <c:axId val="209970688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50"/>
                </a:pPr>
                <a:r>
                  <a:rPr lang="sv-SE" sz="1050" b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269553507293067"/>
              <c:y val="0.9311965862694456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996915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r"/>
      <c:overlay val="0"/>
      <c:txPr>
        <a:bodyPr/>
        <a:lstStyle/>
        <a:p>
          <a:pPr>
            <a:defRPr sz="1050" baseline="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Tjörn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34</c:v>
                </c:pt>
                <c:pt idx="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Västra Götalands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44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D8B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44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0.0229</cdr:x>
      <cdr:y>0.37193</cdr:y>
    </cdr:from>
    <cdr:to>
      <cdr:x>0.41574</cdr:x>
      <cdr:y>0.52445</cdr:y>
    </cdr:to>
    <cdr:sp macro="" textlink="">
      <cdr:nvSpPr>
        <cdr:cNvPr id="2" name="textruta 2">
          <a:extLst xmlns:a="http://schemas.openxmlformats.org/drawingml/2006/main">
            <a:ext uri="{FF2B5EF4-FFF2-40B4-BE49-F238E27FC236}">
              <a16:creationId xmlns:a16="http://schemas.microsoft.com/office/drawing/2014/main" id="{31E32AF6-ACD5-207C-54B3-4F23405FDAB3}"/>
            </a:ext>
          </a:extLst>
        </cdr:cNvPr>
        <cdr:cNvSpPr txBox="1"/>
      </cdr:nvSpPr>
      <cdr:spPr>
        <a:xfrm xmlns:a="http://schemas.openxmlformats.org/drawingml/2006/main">
          <a:off x="168743" y="1350975"/>
          <a:ext cx="2894205" cy="553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00" dirty="0">
              <a:latin typeface="Century Gothic (Brödtext)"/>
            </a:rPr>
            <a:t>Hur lätt eller svårt är det att få träffa </a:t>
          </a:r>
        </a:p>
        <a:p xmlns:a="http://schemas.openxmlformats.org/drawingml/2006/main">
          <a:r>
            <a:rPr lang="sv-SE" sz="1000" dirty="0">
              <a:latin typeface="Century Gothic (Brödtext)"/>
            </a:rPr>
            <a:t>läkare vid behov? </a:t>
          </a:r>
        </a:p>
        <a:p xmlns:a="http://schemas.openxmlformats.org/drawingml/2006/main">
          <a:r>
            <a:rPr lang="sv-SE" sz="1000" i="1" dirty="0">
              <a:latin typeface="Century Gothic (Brödtext)"/>
            </a:rPr>
            <a:t>Mycket lätt / Ganska lätt  </a:t>
          </a:r>
        </a:p>
      </cdr:txBody>
    </cdr:sp>
  </cdr:relSizeAnchor>
  <cdr:relSizeAnchor xmlns:cdr="http://schemas.openxmlformats.org/drawingml/2006/chartDrawing">
    <cdr:from>
      <cdr:x>0.0229</cdr:x>
      <cdr:y>0.64104</cdr:y>
    </cdr:from>
    <cdr:to>
      <cdr:x>0.41574</cdr:x>
      <cdr:y>0.83593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A25AAFC5-8554-B7DB-7653-44EABF52F878}"/>
            </a:ext>
          </a:extLst>
        </cdr:cNvPr>
        <cdr:cNvSpPr txBox="1"/>
      </cdr:nvSpPr>
      <cdr:spPr>
        <a:xfrm xmlns:a="http://schemas.openxmlformats.org/drawingml/2006/main">
          <a:off x="168742" y="2328458"/>
          <a:ext cx="2894205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00" dirty="0">
              <a:latin typeface="Century Gothic (Brödtext)"/>
            </a:rPr>
            <a:t>Hur lätt eller svårt är det att få kontakt</a:t>
          </a:r>
          <a:br>
            <a:rPr lang="sv-SE" sz="1000" dirty="0">
              <a:latin typeface="Century Gothic (Brödtext)"/>
            </a:rPr>
          </a:br>
          <a:r>
            <a:rPr lang="sv-SE" sz="1000" dirty="0">
              <a:latin typeface="Century Gothic (Brödtext)"/>
            </a:rPr>
            <a:t>med personalen på ditt äldreboende vid behov?</a:t>
          </a:r>
        </a:p>
        <a:p xmlns:a="http://schemas.openxmlformats.org/drawingml/2006/main">
          <a:r>
            <a:rPr lang="sv-SE" sz="1000" i="1" dirty="0">
              <a:latin typeface="Century Gothic (Brödtext)"/>
            </a:rPr>
            <a:t>Mycket lätt / Ganska lätt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0.02566</cdr:x>
      <cdr:y>0.34159</cdr:y>
    </cdr:from>
    <cdr:to>
      <cdr:x>0.42041</cdr:x>
      <cdr:y>0.5751</cdr:y>
    </cdr:to>
    <cdr:sp macro="" textlink="">
      <cdr:nvSpPr>
        <cdr:cNvPr id="4" name="textruta 5"/>
        <cdr:cNvSpPr txBox="1"/>
      </cdr:nvSpPr>
      <cdr:spPr>
        <a:xfrm xmlns:a="http://schemas.openxmlformats.org/drawingml/2006/main">
          <a:off x="178583" y="1260675"/>
          <a:ext cx="2747302" cy="8617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00" dirty="0"/>
            <a:t>Fick du välja utförare av hemtjänsten? Med utförare menar vi kommunal hemtjänst eller olika företag och organisationer.</a:t>
          </a:r>
          <a:br>
            <a:rPr lang="sv-SE" sz="1000" dirty="0"/>
          </a:br>
          <a:r>
            <a:rPr lang="sv-SE" sz="1000" i="1" dirty="0"/>
            <a:t>Ja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0.0272</cdr:x>
      <cdr:y>0.61741</cdr:y>
    </cdr:from>
    <cdr:to>
      <cdr:x>0.41204</cdr:x>
      <cdr:y>0.80922</cdr:y>
    </cdr:to>
    <cdr:sp macro="" textlink="">
      <cdr:nvSpPr>
        <cdr:cNvPr id="6" name="textruta 9"/>
        <cdr:cNvSpPr txBox="1"/>
      </cdr:nvSpPr>
      <cdr:spPr>
        <a:xfrm xmlns:a="http://schemas.openxmlformats.org/drawingml/2006/main">
          <a:off x="189308" y="2278629"/>
          <a:ext cx="2678332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00" dirty="0"/>
            <a:t>Vet du vart du ska vända dig om du vill framföra synpunkter eller klagomål på hemtjänsten?</a:t>
          </a:r>
          <a:br>
            <a:rPr lang="sv-SE" sz="1000" dirty="0"/>
          </a:br>
          <a:r>
            <a:rPr lang="sv-SE" sz="1000" i="1" dirty="0"/>
            <a:t>Ja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0.02339</cdr:x>
      <cdr:y>0.12081</cdr:y>
    </cdr:from>
    <cdr:to>
      <cdr:x>0.394</cdr:x>
      <cdr:y>0.27092</cdr:y>
    </cdr:to>
    <cdr:sp macro="" textlink="">
      <cdr:nvSpPr>
        <cdr:cNvPr id="7" name="textruta 11"/>
        <cdr:cNvSpPr txBox="1"/>
      </cdr:nvSpPr>
      <cdr:spPr>
        <a:xfrm xmlns:a="http://schemas.openxmlformats.org/drawingml/2006/main">
          <a:off x="162755" y="445866"/>
          <a:ext cx="2579298" cy="553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00" dirty="0"/>
            <a:t>Är handläggarens beslut anpassat efter dina behov?</a:t>
          </a:r>
          <a:br>
            <a:rPr lang="sv-SE" sz="1000" dirty="0"/>
          </a:br>
          <a:r>
            <a:rPr lang="sv-SE" sz="1000" i="1" dirty="0"/>
            <a:t>Ja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0.02696</cdr:x>
      <cdr:y>0.27095</cdr:y>
    </cdr:from>
    <cdr:to>
      <cdr:x>0.42171</cdr:x>
      <cdr:y>0.42365</cdr:y>
    </cdr:to>
    <cdr:sp macro="" textlink="">
      <cdr:nvSpPr>
        <cdr:cNvPr id="4" name="textruta 5"/>
        <cdr:cNvSpPr txBox="1"/>
      </cdr:nvSpPr>
      <cdr:spPr>
        <a:xfrm xmlns:a="http://schemas.openxmlformats.org/drawingml/2006/main">
          <a:off x="187637" y="999967"/>
          <a:ext cx="2747302" cy="563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00" dirty="0"/>
            <a:t>Brukar personalen komma på avtalad tid?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0.02406</cdr:x>
      <cdr:y>0.6674</cdr:y>
    </cdr:from>
    <cdr:to>
      <cdr:x>0.39622</cdr:x>
      <cdr:y>0.8201</cdr:y>
    </cdr:to>
    <cdr:sp macro="" textlink="">
      <cdr:nvSpPr>
        <cdr:cNvPr id="5" name="textruta 7"/>
        <cdr:cNvSpPr txBox="1"/>
      </cdr:nvSpPr>
      <cdr:spPr>
        <a:xfrm xmlns:a="http://schemas.openxmlformats.org/drawingml/2006/main">
          <a:off x="167454" y="2463087"/>
          <a:ext cx="2590085" cy="563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00" dirty="0"/>
            <a:t>Brukar personalen meddela dig i förväg om tillfälliga förändringar?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0.0272</cdr:x>
      <cdr:y>0.46287</cdr:y>
    </cdr:from>
    <cdr:to>
      <cdr:x>0.41204</cdr:x>
      <cdr:y>0.61557</cdr:y>
    </cdr:to>
    <cdr:sp macro="" textlink="">
      <cdr:nvSpPr>
        <cdr:cNvPr id="6" name="textruta 9"/>
        <cdr:cNvSpPr txBox="1"/>
      </cdr:nvSpPr>
      <cdr:spPr>
        <a:xfrm xmlns:a="http://schemas.openxmlformats.org/drawingml/2006/main">
          <a:off x="189307" y="1708261"/>
          <a:ext cx="2678332" cy="563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00" dirty="0"/>
            <a:t>Brukar personalen ha tillräckligt med tid för att kunna utföra sitt arbete hos dig?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0.02989</cdr:x>
      <cdr:y>0.06556</cdr:y>
    </cdr:from>
    <cdr:to>
      <cdr:x>0.4005</cdr:x>
      <cdr:y>0.21826</cdr:y>
    </cdr:to>
    <cdr:sp macro="" textlink="">
      <cdr:nvSpPr>
        <cdr:cNvPr id="7" name="textruta 11"/>
        <cdr:cNvSpPr txBox="1"/>
      </cdr:nvSpPr>
      <cdr:spPr>
        <a:xfrm xmlns:a="http://schemas.openxmlformats.org/drawingml/2006/main">
          <a:off x="208022" y="241965"/>
          <a:ext cx="2579298" cy="563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00" dirty="0"/>
            <a:t>Hur tycker du att personalen utför sina arbetsuppgifter?</a:t>
          </a:r>
        </a:p>
        <a:p xmlns:a="http://schemas.openxmlformats.org/drawingml/2006/main">
          <a:r>
            <a:rPr lang="sv-SE" sz="1000" i="1" dirty="0"/>
            <a:t>Mycket bra /Ganska bra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0.02381</cdr:x>
      <cdr:y>0.08084</cdr:y>
    </cdr:from>
    <cdr:to>
      <cdr:x>0.39625</cdr:x>
      <cdr:y>0.27108</cdr:y>
    </cdr:to>
    <cdr:sp macro="" textlink="">
      <cdr:nvSpPr>
        <cdr:cNvPr id="2" name="textruta 3"/>
        <cdr:cNvSpPr txBox="1"/>
      </cdr:nvSpPr>
      <cdr:spPr>
        <a:xfrm xmlns:a="http://schemas.openxmlformats.org/drawingml/2006/main">
          <a:off x="165726" y="300786"/>
          <a:ext cx="2592033" cy="70787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00" dirty="0"/>
            <a:t>Brukar personalen bemöta dig på ett bra sätt?</a:t>
          </a:r>
        </a:p>
        <a:p xmlns:a="http://schemas.openxmlformats.org/drawingml/2006/main">
          <a:r>
            <a:rPr lang="sv-SE" sz="1000" i="1" dirty="0"/>
            <a:t>Ja, alltid / Oftast</a:t>
          </a:r>
        </a:p>
        <a:p xmlns:a="http://schemas.openxmlformats.org/drawingml/2006/main">
          <a:endParaRPr lang="sv-SE" sz="1000" i="1" dirty="0"/>
        </a:p>
      </cdr:txBody>
    </cdr:sp>
  </cdr:relSizeAnchor>
  <cdr:relSizeAnchor xmlns:cdr="http://schemas.openxmlformats.org/drawingml/2006/chartDrawing">
    <cdr:from>
      <cdr:x>0.02559</cdr:x>
      <cdr:y>0.3473</cdr:y>
    </cdr:from>
    <cdr:to>
      <cdr:x>0.38934</cdr:x>
      <cdr:y>0.5</cdr:y>
    </cdr:to>
    <cdr:sp macro="" textlink="">
      <cdr:nvSpPr>
        <cdr:cNvPr id="3" name="textruta 4"/>
        <cdr:cNvSpPr txBox="1"/>
      </cdr:nvSpPr>
      <cdr:spPr>
        <a:xfrm xmlns:a="http://schemas.openxmlformats.org/drawingml/2006/main">
          <a:off x="178074" y="1292289"/>
          <a:ext cx="2531554" cy="5681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00" dirty="0"/>
            <a:t>Brukar du kunna påverka vid vilka tider personalen kommer?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0.02425</cdr:x>
      <cdr:y>0.61625</cdr:y>
    </cdr:from>
    <cdr:to>
      <cdr:x>0.39793</cdr:x>
      <cdr:y>0.80649</cdr:y>
    </cdr:to>
    <cdr:sp macro="" textlink="">
      <cdr:nvSpPr>
        <cdr:cNvPr id="8" name="textruta 12"/>
        <cdr:cNvSpPr txBox="1"/>
      </cdr:nvSpPr>
      <cdr:spPr>
        <a:xfrm xmlns:a="http://schemas.openxmlformats.org/drawingml/2006/main">
          <a:off x="168777" y="2293056"/>
          <a:ext cx="2600663" cy="7078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00" dirty="0"/>
            <a:t>Brukar personalen ta hänsyn till dina åsikter och önskemål om hur hjälpen ska utföras?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0.02971</cdr:x>
      <cdr:y>0.345</cdr:y>
    </cdr:from>
    <cdr:to>
      <cdr:x>0.41928</cdr:x>
      <cdr:y>0.53829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206770" y="1427739"/>
          <a:ext cx="2711251" cy="79991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Hur nöjd eller missnöjd är du </a:t>
          </a:r>
        </a:p>
        <a:p xmlns:a="http://schemas.openxmlformats.org/drawingml/2006/main">
          <a:r>
            <a:rPr lang="sv-SE" sz="1050" dirty="0"/>
            <a:t>sammantaget med den hemtjänst </a:t>
          </a:r>
        </a:p>
        <a:p xmlns:a="http://schemas.openxmlformats.org/drawingml/2006/main">
          <a:r>
            <a:rPr lang="sv-SE" sz="1050" dirty="0"/>
            <a:t>du har? </a:t>
          </a:r>
          <a:br>
            <a:rPr lang="sv-SE" sz="1050" dirty="0"/>
          </a:br>
          <a:r>
            <a:rPr lang="sv-SE" sz="1000" b="0" i="1" dirty="0"/>
            <a:t>Mycket nöjd / Ganska nöjd</a:t>
          </a:r>
          <a:endParaRPr lang="sv-SE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2022</a:t>
            </a:r>
          </a:p>
          <a:p>
            <a:r>
              <a:rPr lang="sv-SE" err="1"/>
              <a:t>Lilldal</a:t>
            </a:r>
            <a:r>
              <a:rPr lang="sv-SE"/>
              <a:t> 100%</a:t>
            </a:r>
          </a:p>
          <a:p>
            <a:r>
              <a:rPr lang="sv-SE"/>
              <a:t>Rönnäng 87%</a:t>
            </a:r>
          </a:p>
          <a:p>
            <a:r>
              <a:rPr lang="sv-SE" err="1"/>
              <a:t>Tubbe</a:t>
            </a:r>
            <a:r>
              <a:rPr lang="sv-SE"/>
              <a:t> 80%</a:t>
            </a:r>
          </a:p>
          <a:p>
            <a:r>
              <a:rPr lang="sv-SE"/>
              <a:t>Valåsen 64%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279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2022 var siffran 19% som upplevde ensamhet ofta</a:t>
            </a:r>
          </a:p>
          <a:p>
            <a:endParaRPr lang="sv-SE"/>
          </a:p>
          <a:p>
            <a:pPr marL="0" indent="0">
              <a:buNone/>
            </a:pPr>
            <a:r>
              <a:rPr lang="sv-SE" sz="1200"/>
              <a:t>Äldre i område 2, dvs Skärhamn och Rönnäng uppger i mycket högre grad</a:t>
            </a:r>
          </a:p>
          <a:p>
            <a:pPr marL="0" indent="0">
              <a:buNone/>
            </a:pPr>
            <a:r>
              <a:rPr lang="sv-SE" sz="1200"/>
              <a:t>	- upplevd ensamhet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746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/>
              <a:t>	- missnöjdhet över sin hemtjänst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0830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/>
              <a:t>Hemtjänst</a:t>
            </a:r>
          </a:p>
          <a:p>
            <a:r>
              <a:rPr lang="sv-SE"/>
              <a:t>Tillräckligt med tid från 69% till 75%</a:t>
            </a:r>
          </a:p>
          <a:p>
            <a:r>
              <a:rPr lang="sv-SE"/>
              <a:t>Tillfälliga förändringar från 43% till 45%</a:t>
            </a:r>
          </a:p>
          <a:p>
            <a:r>
              <a:rPr lang="sv-SE"/>
              <a:t>Hänsyn från 78% till 78%</a:t>
            </a:r>
          </a:p>
          <a:p>
            <a:r>
              <a:rPr lang="sv-SE"/>
              <a:t>Ensamhet från 19% till 14%</a:t>
            </a:r>
          </a:p>
          <a:p>
            <a:endParaRPr lang="sv-SE"/>
          </a:p>
          <a:p>
            <a:r>
              <a:rPr lang="sv-SE" b="1" err="1"/>
              <a:t>Säbo</a:t>
            </a:r>
            <a:endParaRPr lang="sv-SE" b="1"/>
          </a:p>
          <a:p>
            <a:r>
              <a:rPr lang="sv-SE"/>
              <a:t>Tillräckligt med tid från 76% till 73%</a:t>
            </a:r>
          </a:p>
          <a:p>
            <a:r>
              <a:rPr lang="sv-SE"/>
              <a:t>Tillfälliga förändringar från 47% till 44%</a:t>
            </a:r>
          </a:p>
          <a:p>
            <a:r>
              <a:rPr lang="sv-SE"/>
              <a:t>Hänsyn från 85% till 84%</a:t>
            </a:r>
          </a:p>
          <a:p>
            <a:r>
              <a:rPr lang="sv-SE"/>
              <a:t>Ensamhet från 27% till 13%</a:t>
            </a:r>
          </a:p>
          <a:p>
            <a:endParaRPr lang="sv-SE" b="1"/>
          </a:p>
          <a:p>
            <a:endParaRPr lang="sv-SE" b="1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5099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879049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</a:t>
            </a:r>
            <a:r>
              <a:rPr lang="sv-SE" sz="1000" err="1"/>
              <a:t>Gothic</a:t>
            </a:r>
            <a:r>
              <a:rPr lang="sv-SE" sz="1000"/>
              <a:t>,</a:t>
            </a:r>
            <a:br>
              <a:rPr lang="sv-SE" sz="1000"/>
            </a:br>
            <a:r>
              <a:rPr lang="sv-SE" sz="1000" err="1"/>
              <a:t>bold</a:t>
            </a:r>
            <a:r>
              <a:rPr lang="sv-SE" sz="1000"/>
              <a:t>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</a:t>
            </a:r>
            <a:r>
              <a:rPr lang="sv-SE" sz="1000" err="1"/>
              <a:t>Gothic</a:t>
            </a:r>
            <a:r>
              <a:rPr lang="sv-SE" sz="1000"/>
              <a:t>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2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Tjörn</a:t>
            </a:r>
          </a:p>
        </p:txBody>
      </p:sp>
      <p:sp>
        <p:nvSpPr>
          <p:cNvPr id="7" name="Rubrik 6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559858"/>
          </a:xfrm>
        </p:spPr>
        <p:txBody>
          <a:bodyPr/>
          <a:lstStyle/>
          <a:p>
            <a:r>
              <a:rPr lang="sv-SE"/>
              <a:t>Vad tycker de äldre om äldreomsorgen? 2023</a:t>
            </a:r>
            <a:br>
              <a:rPr lang="sv-SE"/>
            </a:br>
            <a:br>
              <a:rPr lang="sv-SE"/>
            </a:br>
            <a:endParaRPr lang="sv-SE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1075868"/>
            <a:ext cx="7646278" cy="619767"/>
          </a:xfrm>
        </p:spPr>
        <p:txBody>
          <a:bodyPr>
            <a:normAutofit fontScale="90000"/>
          </a:bodyPr>
          <a:lstStyle/>
          <a:p>
            <a:r>
              <a:rPr lang="sv-SE"/>
              <a:t>Trygghet och förtroende</a:t>
            </a:r>
            <a:br>
              <a:rPr lang="sv-SE"/>
            </a:br>
            <a:endParaRPr lang="sv-SE" spc="-50"/>
          </a:p>
        </p:txBody>
      </p:sp>
      <p:graphicFrame>
        <p:nvGraphicFramePr>
          <p:cNvPr id="10" name="Chart 9" descr="Stapeldiagram"/>
          <p:cNvGraphicFramePr>
            <a:graphicFrameLocks/>
          </p:cNvGraphicFramePr>
          <p:nvPr/>
        </p:nvGraphicFramePr>
        <p:xfrm>
          <a:off x="801686" y="2479964"/>
          <a:ext cx="7367529" cy="3632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974785" y="2974235"/>
            <a:ext cx="28942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/>
              <a:t>Hur tryggt eller otryggt känns det att </a:t>
            </a:r>
            <a:br>
              <a:rPr lang="sv-SE" sz="1000"/>
            </a:br>
            <a:r>
              <a:rPr lang="sv-SE" sz="1000"/>
              <a:t>bo på ditt äldreboende?</a:t>
            </a:r>
          </a:p>
          <a:p>
            <a:r>
              <a:rPr lang="sv-SE" sz="1000" i="1"/>
              <a:t>Mycket tryggt / Ganska tryggt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996307" y="4608367"/>
            <a:ext cx="28769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/>
              <a:t>Känner du förtroende för personalen</a:t>
            </a:r>
            <a:br>
              <a:rPr lang="sv-SE" sz="1000"/>
            </a:br>
            <a:r>
              <a:rPr lang="sv-SE" sz="1000"/>
              <a:t>på ditt äldreboende?</a:t>
            </a:r>
          </a:p>
          <a:p>
            <a:r>
              <a:rPr lang="sv-SE" sz="1000" i="1"/>
              <a:t>Ja, för alla / Ja, för flertalet</a:t>
            </a:r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Källa: Socialstyrelsen, Vad tycker de äldre om äldreomsorgen? 2023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9759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0425" y="1170442"/>
            <a:ext cx="7646278" cy="513411"/>
          </a:xfrm>
        </p:spPr>
        <p:txBody>
          <a:bodyPr>
            <a:normAutofit fontScale="90000"/>
          </a:bodyPr>
          <a:lstStyle/>
          <a:p>
            <a:r>
              <a:rPr lang="sv-SE"/>
              <a:t>Tillgänglighet</a:t>
            </a:r>
            <a:endParaRPr lang="sv-SE" spc="-50"/>
          </a:p>
        </p:txBody>
      </p:sp>
      <p:graphicFrame>
        <p:nvGraphicFramePr>
          <p:cNvPr id="10" name="Chart 9" descr="Stapeldiagram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4126248"/>
              </p:ext>
            </p:extLst>
          </p:nvPr>
        </p:nvGraphicFramePr>
        <p:xfrm>
          <a:off x="801686" y="2505237"/>
          <a:ext cx="7367529" cy="3632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ruta 2"/>
          <p:cNvSpPr txBox="1"/>
          <p:nvPr/>
        </p:nvSpPr>
        <p:spPr>
          <a:xfrm>
            <a:off x="974785" y="2883202"/>
            <a:ext cx="28942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/>
              <a:t>Hur lätt eller svårt är det att få träffa sjuksköterska vid behov? </a:t>
            </a:r>
          </a:p>
          <a:p>
            <a:r>
              <a:rPr lang="sv-SE" sz="1000" i="1"/>
              <a:t>Mycket lätt / Ganska lätt  </a:t>
            </a:r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Källa: Socialstyrelsen, Vad tycker de äldre om äldreomsorgen? 2023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5008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22"/>
          <p:cNvGraphicFramePr>
            <a:graphicFrameLocks noGrp="1"/>
          </p:cNvGraphicFramePr>
          <p:nvPr>
            <p:ph sz="quarter" idx="13"/>
          </p:nvPr>
        </p:nvGraphicFramePr>
        <p:xfrm>
          <a:off x="803844" y="1982738"/>
          <a:ext cx="6944833" cy="379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901700"/>
            <a:ext cx="7120956" cy="1081038"/>
          </a:xfrm>
        </p:spPr>
        <p:txBody>
          <a:bodyPr/>
          <a:lstStyle/>
          <a:p>
            <a:r>
              <a:rPr lang="sv-SE"/>
              <a:t>Hjälpen i sin helhet</a:t>
            </a:r>
            <a:r>
              <a:rPr lang="sv-SE" sz="1600" b="0" i="1">
                <a:solidFill>
                  <a:srgbClr val="002B45"/>
                </a:solidFill>
              </a:rPr>
              <a:t>  </a:t>
            </a:r>
            <a:r>
              <a:rPr lang="sv-SE"/>
              <a:t>och synpunkter</a:t>
            </a:r>
            <a:br>
              <a:rPr lang="sv-SE" sz="1600" b="0" i="1">
                <a:solidFill>
                  <a:srgbClr val="002B45"/>
                </a:solidFill>
              </a:rPr>
            </a:br>
            <a:r>
              <a:rPr lang="sv-SE" sz="1600" b="0" i="1">
                <a:solidFill>
                  <a:srgbClr val="000000"/>
                </a:solidFill>
              </a:rPr>
              <a:t>Positiva svar = Mycket nöjd eller Ganska nöjd och Ja</a:t>
            </a:r>
            <a:br>
              <a:rPr lang="sv-SE" sz="1600" b="0" i="1">
                <a:solidFill>
                  <a:srgbClr val="000000"/>
                </a:solidFill>
              </a:rPr>
            </a:br>
            <a:r>
              <a:rPr lang="sv-SE" sz="1600" b="0" i="1">
                <a:solidFill>
                  <a:srgbClr val="000000"/>
                </a:solidFill>
              </a:rPr>
              <a:t>Andel positiva svar i kommunen jämfört med länet och riket</a:t>
            </a:r>
            <a:endParaRPr lang="sv-SE"/>
          </a:p>
        </p:txBody>
      </p:sp>
      <p:sp>
        <p:nvSpPr>
          <p:cNvPr id="7" name="textruta 1"/>
          <p:cNvSpPr txBox="1"/>
          <p:nvPr/>
        </p:nvSpPr>
        <p:spPr>
          <a:xfrm>
            <a:off x="967587" y="2395066"/>
            <a:ext cx="2836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/>
              <a:t>Hur nöjd eller missnöjd är du </a:t>
            </a:r>
          </a:p>
          <a:p>
            <a:r>
              <a:rPr lang="sv-SE" sz="1050"/>
              <a:t>sammantaget med ditt äldreboende?</a:t>
            </a:r>
          </a:p>
          <a:p>
            <a:r>
              <a:rPr lang="sv-SE" sz="1000" i="1"/>
              <a:t>Mycket nöjd / Ganska nöjd </a:t>
            </a:r>
          </a:p>
          <a:p>
            <a:r>
              <a:rPr lang="sv-SE" sz="105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967587" y="3943412"/>
            <a:ext cx="2789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/>
              <a:t>Vet du vart du ska vända dig om du vill framföra synpunkter eller klagomål på äldreboendet?</a:t>
            </a:r>
          </a:p>
          <a:p>
            <a:r>
              <a:rPr lang="sv-SE" sz="1000" i="1"/>
              <a:t>Ja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69BD270-5403-5E13-5085-C851305886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9773198"/>
              </p:ext>
            </p:extLst>
          </p:nvPr>
        </p:nvGraphicFramePr>
        <p:xfrm>
          <a:off x="136299" y="337396"/>
          <a:ext cx="3233947" cy="2230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F498381-1C3A-AB73-5A82-2E2BA41D45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5543112"/>
              </p:ext>
            </p:extLst>
          </p:nvPr>
        </p:nvGraphicFramePr>
        <p:xfrm>
          <a:off x="6059590" y="337396"/>
          <a:ext cx="2808378" cy="2078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76B6119-02B6-1C1E-7C66-1BB52ED0E6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298234"/>
              </p:ext>
            </p:extLst>
          </p:nvPr>
        </p:nvGraphicFramePr>
        <p:xfrm>
          <a:off x="724618" y="4210016"/>
          <a:ext cx="3459173" cy="1997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Diagram 8">
            <a:extLst>
              <a:ext uri="{FF2B5EF4-FFF2-40B4-BE49-F238E27FC236}">
                <a16:creationId xmlns:a16="http://schemas.microsoft.com/office/drawing/2014/main" id="{FA4A491F-A879-1277-435A-33467044B0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8236493"/>
              </p:ext>
            </p:extLst>
          </p:nvPr>
        </p:nvGraphicFramePr>
        <p:xfrm>
          <a:off x="5253487" y="4210016"/>
          <a:ext cx="3019246" cy="1997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580D396-6CF3-2B9B-DEEB-177DE42C49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254766"/>
              </p:ext>
            </p:extLst>
          </p:nvPr>
        </p:nvGraphicFramePr>
        <p:xfrm>
          <a:off x="3084411" y="1568964"/>
          <a:ext cx="3233947" cy="1997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210218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4400"/>
              <a:t>Hemtjänst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441491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649976"/>
          </a:xfrm>
        </p:spPr>
        <p:txBody>
          <a:bodyPr/>
          <a:lstStyle/>
          <a:p>
            <a:r>
              <a:rPr lang="sv-SE" spc="-30"/>
              <a:t>Hur många svarade?</a:t>
            </a:r>
          </a:p>
        </p:txBody>
      </p:sp>
      <p:sp>
        <p:nvSpPr>
          <p:cNvPr id="3" name="Platshållare för innehåll 3">
            <a:extLst>
              <a:ext uri="{FF2B5EF4-FFF2-40B4-BE49-F238E27FC236}">
                <a16:creationId xmlns:a16="http://schemas.microsoft.com/office/drawing/2014/main" id="{D5084472-41EF-02E5-84FD-D2728D65ED43}"/>
              </a:ext>
            </a:extLst>
          </p:cNvPr>
          <p:cNvSpPr txBox="1">
            <a:spLocks/>
          </p:cNvSpPr>
          <p:nvPr/>
        </p:nvSpPr>
        <p:spPr>
          <a:xfrm>
            <a:off x="801688" y="1660125"/>
            <a:ext cx="6959600" cy="3708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900" b="0"/>
              <a:t>Totalt svarade 83 150 personer på årets enkät för äldre med hemtjänst, vilket är 57,8 % av de tillfrågade.</a:t>
            </a:r>
          </a:p>
          <a:p>
            <a:r>
              <a:rPr lang="sv-SE" sz="1900" b="0"/>
              <a:t>I Tjörn svarade 122 personer, vilket är 53,5 % av de tillfrågade.</a:t>
            </a:r>
          </a:p>
          <a:p>
            <a:pPr lvl="3"/>
            <a:br>
              <a:rPr lang="sv-SE" sz="1900"/>
            </a:br>
            <a:endParaRPr lang="sv-SE" sz="190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296144"/>
          </a:xfrm>
        </p:spPr>
        <p:txBody>
          <a:bodyPr/>
          <a:lstStyle/>
          <a:p>
            <a:r>
              <a:rPr lang="sv-SE" spc="-50"/>
              <a:t>Besväras deltagarna av ensamhet ?</a:t>
            </a:r>
            <a:endParaRPr lang="sv-SE" spc="-30"/>
          </a:p>
        </p:txBody>
      </p:sp>
      <p:sp>
        <p:nvSpPr>
          <p:cNvPr id="16" name="textruta 15"/>
          <p:cNvSpPr txBox="1"/>
          <p:nvPr/>
        </p:nvSpPr>
        <p:spPr>
          <a:xfrm>
            <a:off x="2789538" y="1727822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Källa: Socialstyrelsen, Vad tycker de äldre om äldreomsorgen? 2023</a:t>
            </a:r>
          </a:p>
        </p:txBody>
      </p:sp>
      <p:graphicFrame>
        <p:nvGraphicFramePr>
          <p:cNvPr id="10" name="Diagram 6_2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1190036"/>
              </p:ext>
            </p:extLst>
          </p:nvPr>
        </p:nvGraphicFramePr>
        <p:xfrm>
          <a:off x="2007722" y="2577419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753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77872" y="1034066"/>
            <a:ext cx="7711999" cy="523743"/>
          </a:xfrm>
        </p:spPr>
        <p:txBody>
          <a:bodyPr/>
          <a:lstStyle/>
          <a:p>
            <a:r>
              <a:rPr lang="sv-SE"/>
              <a:t>Kontakter med kommunen</a:t>
            </a:r>
            <a:endParaRPr lang="sv-SE" sz="280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801686" y="1557810"/>
            <a:ext cx="6959599" cy="523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1600" i="1"/>
              <a:t>Positiva svar = Ja</a:t>
            </a:r>
            <a:br>
              <a:rPr lang="sv-SE" sz="1600"/>
            </a:br>
            <a:r>
              <a:rPr lang="sv-SE" sz="1600" i="1"/>
              <a:t>Andel positiva svar i kommunen - jämfört med tidigare år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Källa: Socialstyrelsen, Vad tycker de äldre om äldreomsorgen? 2023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4675545"/>
              </p:ext>
            </p:extLst>
          </p:nvPr>
        </p:nvGraphicFramePr>
        <p:xfrm>
          <a:off x="801688" y="2081553"/>
          <a:ext cx="6959600" cy="3690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6038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77872" y="1034066"/>
            <a:ext cx="7711999" cy="523743"/>
          </a:xfrm>
        </p:spPr>
        <p:txBody>
          <a:bodyPr/>
          <a:lstStyle/>
          <a:p>
            <a:r>
              <a:rPr lang="sv-SE"/>
              <a:t>Hjälpens utförande</a:t>
            </a:r>
            <a:endParaRPr lang="sv-SE" sz="280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801686" y="1557810"/>
            <a:ext cx="6959599" cy="523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1600" i="1"/>
              <a:t>Positiva svar = Mycket bra eller Ganska bra och Ja, alltid eller Oftast </a:t>
            </a:r>
            <a:br>
              <a:rPr lang="sv-SE" sz="1600"/>
            </a:br>
            <a:r>
              <a:rPr lang="sv-SE" sz="1600" i="1"/>
              <a:t>Andel positiva svar i kommunen - jämfört med tidigare år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Källa: Socialstyrelsen, Vad tycker de äldre om äldreomsorgen? 2023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3098224"/>
              </p:ext>
            </p:extLst>
          </p:nvPr>
        </p:nvGraphicFramePr>
        <p:xfrm>
          <a:off x="801688" y="2081553"/>
          <a:ext cx="6959600" cy="3690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8034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977030"/>
            <a:ext cx="7711999" cy="550415"/>
          </a:xfrm>
        </p:spPr>
        <p:txBody>
          <a:bodyPr/>
          <a:lstStyle/>
          <a:p>
            <a:r>
              <a:rPr lang="sv-SE"/>
              <a:t>Bemötande och inflytande</a:t>
            </a:r>
            <a:br>
              <a:rPr lang="sv-SE"/>
            </a:br>
            <a:br>
              <a:rPr lang="sv-SE" sz="2800"/>
            </a:br>
            <a:endParaRPr lang="sv-SE" sz="280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801686" y="1527446"/>
            <a:ext cx="6959599" cy="5237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1600" i="1"/>
              <a:t>Positiva svar = Ja, alltid och Oftast</a:t>
            </a:r>
            <a:br>
              <a:rPr lang="sv-SE" sz="1600"/>
            </a:br>
            <a:r>
              <a:rPr lang="sv-SE" sz="1600" i="1"/>
              <a:t>Andel positiva svar i kommunen - jämfört med tidigare år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19</a:t>
            </a:fld>
            <a:endParaRPr lang="sv-SE"/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Källa: Socialstyrelsen, Vad tycker de äldre om äldreomsorgen? 2023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2750493"/>
              </p:ext>
            </p:extLst>
          </p:nvPr>
        </p:nvGraphicFramePr>
        <p:xfrm>
          <a:off x="801688" y="2051191"/>
          <a:ext cx="6959600" cy="3720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7285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4400"/>
              <a:t>Särskilt boende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35741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372863"/>
            <a:ext cx="7646278" cy="1031106"/>
          </a:xfrm>
        </p:spPr>
        <p:txBody>
          <a:bodyPr/>
          <a:lstStyle/>
          <a:p>
            <a:r>
              <a:rPr lang="sv-SE"/>
              <a:t>Trygghet, förtroende och tillgänglighet</a:t>
            </a:r>
            <a:br>
              <a:rPr lang="sv-SE"/>
            </a:br>
            <a:endParaRPr lang="sv-SE" spc="-5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801687" y="1403969"/>
            <a:ext cx="7367529" cy="740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1600" i="1"/>
              <a:t>Positiva svar = Mycket tryggt/lätt eller Ganska tryggt/lätt och Ja, för alla eller Ja, för flertalet </a:t>
            </a:r>
            <a:br>
              <a:rPr lang="sv-SE" sz="1600" i="1"/>
            </a:br>
            <a:r>
              <a:rPr lang="sv-SE" sz="1600" i="1"/>
              <a:t>Andel positiva svar i kommunen - jämfört med tidigare år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425885"/>
              </p:ext>
            </p:extLst>
          </p:nvPr>
        </p:nvGraphicFramePr>
        <p:xfrm>
          <a:off x="801687" y="2165495"/>
          <a:ext cx="7367529" cy="3637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ruta 2"/>
          <p:cNvSpPr txBox="1"/>
          <p:nvPr/>
        </p:nvSpPr>
        <p:spPr>
          <a:xfrm>
            <a:off x="996403" y="4498813"/>
            <a:ext cx="26976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/>
              <a:t>Hur lätt eller svårt är det att få kontakt</a:t>
            </a:r>
            <a:br>
              <a:rPr lang="sv-SE" sz="1000"/>
            </a:br>
            <a:r>
              <a:rPr lang="sv-SE" sz="1000"/>
              <a:t>med hemtjänstpersonal vid behov?</a:t>
            </a:r>
            <a:br>
              <a:rPr lang="sv-SE" sz="1000"/>
            </a:br>
            <a:r>
              <a:rPr lang="sv-SE" sz="1000" i="1"/>
              <a:t>Mycket lätt / Ganska lätt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971549" y="3452312"/>
            <a:ext cx="26869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/>
              <a:t>Känner du förtroende för personalen</a:t>
            </a:r>
            <a:br>
              <a:rPr lang="sv-SE" sz="1000"/>
            </a:br>
            <a:r>
              <a:rPr lang="sv-SE" sz="1000"/>
              <a:t>som kommer hem till dig?</a:t>
            </a:r>
            <a:br>
              <a:rPr lang="sv-SE" sz="1000"/>
            </a:br>
            <a:r>
              <a:rPr lang="sv-SE" sz="1000" i="1"/>
              <a:t>Ja, för alla / Ja, för flertalet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971549" y="2488285"/>
            <a:ext cx="27473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/>
              <a:t>Hur tryggt eller otryggt känns det att </a:t>
            </a:r>
            <a:br>
              <a:rPr lang="sv-SE" sz="1000"/>
            </a:br>
            <a:r>
              <a:rPr lang="sv-SE" sz="1000"/>
              <a:t>bo hemma med stöd från hemtjänsten?</a:t>
            </a:r>
            <a:br>
              <a:rPr lang="sv-SE" sz="1000"/>
            </a:br>
            <a:r>
              <a:rPr lang="sv-SE" sz="1000" i="1"/>
              <a:t>Mycket tryggt / Ganska tryggt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20</a:t>
            </a:fld>
            <a:endParaRPr lang="sv-SE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601517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5844" y="597266"/>
            <a:ext cx="6951600" cy="1068572"/>
          </a:xfrm>
        </p:spPr>
        <p:txBody>
          <a:bodyPr/>
          <a:lstStyle/>
          <a:p>
            <a:r>
              <a:rPr lang="sv-SE"/>
              <a:t>Hemtjänsten i sin helhet</a:t>
            </a:r>
            <a:br>
              <a:rPr lang="sv-SE"/>
            </a:br>
            <a:r>
              <a:rPr lang="sv-SE" sz="1600" b="0" i="1">
                <a:solidFill>
                  <a:srgbClr val="000000"/>
                </a:solidFill>
              </a:rPr>
              <a:t>Positiva svar = Mycket nöjd eller Ganska nöjd</a:t>
            </a:r>
            <a:br>
              <a:rPr lang="sv-SE" sz="1600" b="0" i="1">
                <a:solidFill>
                  <a:srgbClr val="000000"/>
                </a:solidFill>
              </a:rPr>
            </a:br>
            <a:r>
              <a:rPr lang="sv-SE" sz="1600" b="0" i="1">
                <a:solidFill>
                  <a:srgbClr val="000000"/>
                </a:solidFill>
              </a:rPr>
              <a:t>Andel positiva svar i kommunen jämfört med länet och riket</a:t>
            </a:r>
            <a:endParaRPr lang="sv-SE" sz="1600" b="0" i="1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21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</p:spPr>
        <p:txBody>
          <a:bodyPr/>
          <a:lstStyle/>
          <a:p>
            <a:r>
              <a:rPr lang="sv-SE"/>
              <a:t>Källa: Socialstyrelsen, Vad tycker de äldre om äldreomsorgen? 2023</a:t>
            </a:r>
          </a:p>
        </p:txBody>
      </p:sp>
      <p:graphicFrame>
        <p:nvGraphicFramePr>
          <p:cNvPr id="13" name="Platshållare för innehåll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04202122"/>
              </p:ext>
            </p:extLst>
          </p:nvPr>
        </p:nvGraphicFramePr>
        <p:xfrm>
          <a:off x="795844" y="1665838"/>
          <a:ext cx="6959600" cy="4138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599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8FDF499-E174-939A-DE96-C2300EC308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9361257"/>
              </p:ext>
            </p:extLst>
          </p:nvPr>
        </p:nvGraphicFramePr>
        <p:xfrm>
          <a:off x="201479" y="340964"/>
          <a:ext cx="4370522" cy="2993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FC3FA0A-527D-7988-1A14-280EE7EBD6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9405133"/>
              </p:ext>
            </p:extLst>
          </p:nvPr>
        </p:nvGraphicFramePr>
        <p:xfrm>
          <a:off x="4285281" y="340964"/>
          <a:ext cx="4370522" cy="290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8F3A3C0-E8FB-7B77-54E2-1F2B93EE5C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141703"/>
              </p:ext>
            </p:extLst>
          </p:nvPr>
        </p:nvGraphicFramePr>
        <p:xfrm>
          <a:off x="2146515" y="3667319"/>
          <a:ext cx="4827722" cy="290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02050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0BE2B1-3574-85B8-7D24-18BB573A2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800" b="1" i="0" u="none" strike="noStrike">
                <a:solidFill>
                  <a:srgbClr val="002B45"/>
                </a:solidFill>
                <a:effectLst/>
                <a:latin typeface="Century Gothic" panose="020B0502020202020204" pitchFamily="34" charset="0"/>
              </a:rPr>
              <a:t>Förra årets områden för åtgärder</a:t>
            </a:r>
            <a:br>
              <a:rPr lang="sv-SE" sz="1800" b="0" i="0">
                <a:solidFill>
                  <a:srgbClr val="002B45"/>
                </a:solidFill>
                <a:effectLst/>
                <a:latin typeface="Century Gothic" panose="020B0502020202020204" pitchFamily="34" charset="0"/>
              </a:rPr>
            </a:br>
            <a:r>
              <a:rPr lang="sv-SE" sz="18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​</a:t>
            </a:r>
            <a:br>
              <a:rPr lang="sv-SE" sz="18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sv-SE" sz="2000"/>
              <a:t>- Tillräckligt med tid för att kunna utföra sitt arbete​ (från </a:t>
            </a:r>
            <a:br>
              <a:rPr lang="sv-SE" sz="2000"/>
            </a:br>
            <a:r>
              <a:rPr lang="sv-SE" sz="2000"/>
              <a:t>- Meddela om tillfälliga förändringar​</a:t>
            </a:r>
            <a:br>
              <a:rPr lang="sv-SE" sz="2000"/>
            </a:br>
            <a:r>
              <a:rPr lang="sv-SE" sz="2000"/>
              <a:t>- Hänsyn till åsikter och önskemål​</a:t>
            </a:r>
            <a:br>
              <a:rPr lang="sv-SE" sz="2000"/>
            </a:br>
            <a:r>
              <a:rPr lang="sv-SE" sz="2000"/>
              <a:t>- Känslan av ensamhet</a:t>
            </a:r>
          </a:p>
          <a:p>
            <a:pPr marL="0" indent="0">
              <a:buNone/>
            </a:pPr>
            <a:endParaRPr lang="sv-SE" sz="2000"/>
          </a:p>
          <a:p>
            <a:pPr marL="0" indent="0">
              <a:buNone/>
            </a:pPr>
            <a:r>
              <a:rPr lang="sv-SE" sz="2000"/>
              <a:t>Alla ovanstående områden har blivit bättre i hemtjänsten jämfört med föregående år, undantag från hänsyn till åsikter och önskemål som ligger kvar på samma som år 2022.</a:t>
            </a:r>
          </a:p>
          <a:p>
            <a:pPr marL="0" indent="0">
              <a:buNone/>
            </a:pPr>
            <a:endParaRPr lang="sv-SE" sz="2000"/>
          </a:p>
          <a:p>
            <a:pPr marL="0" indent="0">
              <a:buNone/>
            </a:pPr>
            <a:r>
              <a:rPr lang="sv-SE" sz="2000"/>
              <a:t>Inom särskilda boenden är det bara ensamheten som blivit bättre.</a:t>
            </a:r>
            <a:endParaRPr lang="sv-SE" sz="180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BB8F12DE-3E72-85B5-5334-E49CBC123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Analys av resultat</a:t>
            </a:r>
          </a:p>
        </p:txBody>
      </p:sp>
    </p:spTree>
    <p:extLst>
      <p:ext uri="{BB962C8B-B14F-4D97-AF65-F5344CB8AC3E}">
        <p14:creationId xmlns:p14="http://schemas.microsoft.com/office/powerpoint/2010/main" val="1399135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80AA5B-DE0C-81E9-15C1-CB7B11B83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Områden att arbeta med 2024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50AD852-27FC-68DF-ADF2-2136D51F1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400" b="1"/>
              <a:t>Samma områden som 2023</a:t>
            </a:r>
          </a:p>
          <a:p>
            <a:pPr marL="0" indent="0">
              <a:buNone/>
            </a:pPr>
            <a:r>
              <a:rPr lang="sv-SE" sz="2400"/>
              <a:t>- Tillräckligt med tid för att kunna utföra sitt arbete​ (från </a:t>
            </a:r>
            <a:br>
              <a:rPr lang="sv-SE" sz="2400"/>
            </a:br>
            <a:r>
              <a:rPr lang="sv-SE" sz="2400"/>
              <a:t>- Meddela om tillfälliga förändringar​</a:t>
            </a:r>
            <a:br>
              <a:rPr lang="sv-SE" sz="2400"/>
            </a:br>
            <a:r>
              <a:rPr lang="sv-SE" sz="2400"/>
              <a:t>- Hänsyn till åsikter och önskemål​</a:t>
            </a:r>
            <a:br>
              <a:rPr lang="sv-SE" sz="2400"/>
            </a:br>
            <a:r>
              <a:rPr lang="sv-SE" sz="2400"/>
              <a:t>- Känslan av ensamhet</a:t>
            </a:r>
          </a:p>
          <a:p>
            <a:pPr marL="0" indent="0">
              <a:buNone/>
            </a:pPr>
            <a:endParaRPr lang="sv-SE" sz="2400"/>
          </a:p>
          <a:p>
            <a:pPr marL="0" indent="0">
              <a:buNone/>
            </a:pPr>
            <a:r>
              <a:rPr lang="sv-SE" sz="2400" b="1"/>
              <a:t>Men med tillägg för 2024</a:t>
            </a:r>
          </a:p>
          <a:p>
            <a:pPr marL="0" indent="0">
              <a:buNone/>
            </a:pPr>
            <a:r>
              <a:rPr lang="sv-SE" sz="2400"/>
              <a:t>- Bemötande</a:t>
            </a:r>
          </a:p>
          <a:p>
            <a:pPr marL="0" indent="0">
              <a:buNone/>
            </a:pPr>
            <a:r>
              <a:rPr lang="sv-SE" sz="2400"/>
              <a:t>- Förtroende</a:t>
            </a:r>
          </a:p>
          <a:p>
            <a:pPr marL="0" indent="0">
              <a:buNone/>
            </a:pPr>
            <a:endParaRPr lang="sv-SE" sz="2400"/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1293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/>
              <a:t>Resultaten för er kommun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340528"/>
            <a:ext cx="7356891" cy="4563122"/>
          </a:xfrm>
        </p:spPr>
        <p:txBody>
          <a:bodyPr/>
          <a:lstStyle/>
          <a:p>
            <a:r>
              <a:rPr lang="sv-SE" sz="1900" b="0"/>
              <a:t>Det här är en sammanställning av några av er kommuns resultat från undersökningen.</a:t>
            </a:r>
            <a:br>
              <a:rPr lang="sv-SE" sz="1900" b="0"/>
            </a:br>
            <a:br>
              <a:rPr lang="sv-SE" sz="1900" b="0">
                <a:solidFill>
                  <a:srgbClr val="002B45"/>
                </a:solidFill>
              </a:rPr>
            </a:br>
            <a:br>
              <a:rPr lang="sv-SE" sz="1900" b="0"/>
            </a:br>
            <a:r>
              <a:rPr lang="sv-SE" sz="1900" b="0"/>
              <a:t>Enkäten och mer information om undersökningen finns på:</a:t>
            </a:r>
          </a:p>
          <a:p>
            <a:r>
              <a:rPr lang="sv-SE" sz="1900" b="0">
                <a:hlinkClick r:id="rId2"/>
              </a:rPr>
              <a:t>https://www.socialstyrelsen.se/statistik-och-data/oppna-jamforelser/socialtjanst/aldreomsorg/vad-tycker-de-aldre-om-aldreomsorgen/</a:t>
            </a:r>
            <a:br>
              <a:rPr lang="sv-SE" sz="1900" b="0"/>
            </a:br>
            <a:br>
              <a:rPr lang="sv-SE" sz="1900" b="0"/>
            </a:br>
            <a:br>
              <a:rPr lang="sv-SE" sz="1900">
                <a:solidFill>
                  <a:schemeClr val="tx1"/>
                </a:solidFill>
              </a:rPr>
            </a:br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715315"/>
          </a:xfrm>
        </p:spPr>
        <p:txBody>
          <a:bodyPr/>
          <a:lstStyle/>
          <a:p>
            <a:r>
              <a:rPr lang="sv-SE" spc="-30">
                <a:solidFill>
                  <a:srgbClr val="002B45"/>
                </a:solidFill>
              </a:rPr>
              <a:t>Hur många svarade?</a:t>
            </a:r>
            <a:endParaRPr lang="sv-SE" spc="-30"/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1900" b="0"/>
              <a:t>Totalt svarade 32 963 personer på årets enkät för äldre inom särskilt boende, vilket är 45,3% av de tillfrågade.</a:t>
            </a:r>
          </a:p>
          <a:p>
            <a:r>
              <a:rPr lang="sv-SE" sz="1900" b="0"/>
              <a:t>I Tjörn svarade 53 personer, vilket är 49,1% av de tillfrågade.</a:t>
            </a:r>
          </a:p>
          <a:p>
            <a:pPr lvl="3"/>
            <a:br>
              <a:rPr lang="sv-SE" sz="1900"/>
            </a:br>
            <a:endParaRPr lang="sv-SE" sz="190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411430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296144"/>
          </a:xfrm>
        </p:spPr>
        <p:txBody>
          <a:bodyPr/>
          <a:lstStyle/>
          <a:p>
            <a:r>
              <a:rPr lang="sv-SE" spc="-50"/>
              <a:t>Besväras deltagarna av ensamhet ?</a:t>
            </a:r>
            <a:endParaRPr lang="sv-SE" spc="-30"/>
          </a:p>
        </p:txBody>
      </p:sp>
      <p:sp>
        <p:nvSpPr>
          <p:cNvPr id="16" name="textruta 15"/>
          <p:cNvSpPr txBox="1"/>
          <p:nvPr/>
        </p:nvSpPr>
        <p:spPr>
          <a:xfrm>
            <a:off x="2635568" y="1704575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Källa: Socialstyrelsen, Vad tycker de äldre om äldreomsorgen? 2023</a:t>
            </a:r>
          </a:p>
        </p:txBody>
      </p:sp>
      <p:graphicFrame>
        <p:nvGraphicFramePr>
          <p:cNvPr id="9" name="Diagram 6_2">
            <a:extLst>
              <a:ext uri="{FF2B5EF4-FFF2-40B4-BE49-F238E27FC236}">
                <a16:creationId xmlns:a16="http://schemas.microsoft.com/office/drawing/2014/main" id="{3F219907-982B-4F42-B889-91583F87B0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9496508"/>
              </p:ext>
            </p:extLst>
          </p:nvPr>
        </p:nvGraphicFramePr>
        <p:xfrm>
          <a:off x="2020292" y="2514201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0894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782709"/>
            <a:ext cx="7646278" cy="632608"/>
          </a:xfrm>
        </p:spPr>
        <p:txBody>
          <a:bodyPr>
            <a:normAutofit fontScale="90000"/>
          </a:bodyPr>
          <a:lstStyle/>
          <a:p>
            <a:r>
              <a:rPr lang="sv-SE"/>
              <a:t>Boendemiljö</a:t>
            </a:r>
            <a:br>
              <a:rPr lang="sv-SE" sz="2800"/>
            </a:br>
            <a:endParaRPr lang="sv-SE" sz="2800"/>
          </a:p>
        </p:txBody>
      </p:sp>
      <p:graphicFrame>
        <p:nvGraphicFramePr>
          <p:cNvPr id="7" name="Diagram 24"/>
          <p:cNvGraphicFramePr>
            <a:graphicFrameLocks/>
          </p:cNvGraphicFramePr>
          <p:nvPr/>
        </p:nvGraphicFramePr>
        <p:xfrm>
          <a:off x="801686" y="2087726"/>
          <a:ext cx="7367528" cy="3686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ruta 2"/>
          <p:cNvSpPr txBox="1"/>
          <p:nvPr/>
        </p:nvSpPr>
        <p:spPr>
          <a:xfrm>
            <a:off x="893742" y="2464319"/>
            <a:ext cx="29526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/>
              <a:t>Fick du plats på det äldreboende du </a:t>
            </a:r>
          </a:p>
          <a:p>
            <a:r>
              <a:rPr lang="sv-SE" sz="1000"/>
              <a:t>ville bo på?</a:t>
            </a:r>
          </a:p>
          <a:p>
            <a:r>
              <a:rPr lang="sv-SE" sz="1000" i="1"/>
              <a:t>Ja 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918589" y="3914811"/>
            <a:ext cx="29029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/>
              <a:t>Är det trivsamt i de gemensamma </a:t>
            </a:r>
          </a:p>
          <a:p>
            <a:r>
              <a:rPr lang="sv-SE" sz="1000"/>
              <a:t>utrymmena?</a:t>
            </a:r>
          </a:p>
          <a:p>
            <a:r>
              <a:rPr lang="sv-SE" sz="1000" i="1"/>
              <a:t>Ja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Källa: Socialstyrelsen, Vad tycker de äldre om äldreomsorgen? 2023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1383654E-B7A9-3830-42C6-5B838F2CF911}"/>
              </a:ext>
            </a:extLst>
          </p:cNvPr>
          <p:cNvSpPr txBox="1"/>
          <p:nvPr/>
        </p:nvSpPr>
        <p:spPr>
          <a:xfrm>
            <a:off x="918589" y="3191174"/>
            <a:ext cx="2902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/>
              <a:t>Trivs du med ditt rum eller lägenhet?</a:t>
            </a:r>
          </a:p>
          <a:p>
            <a:r>
              <a:rPr lang="sv-SE" sz="1000" i="1"/>
              <a:t>Ja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0FBDACBE-224B-4898-CD96-A6C9FA0222C0}"/>
              </a:ext>
            </a:extLst>
          </p:cNvPr>
          <p:cNvSpPr txBox="1"/>
          <p:nvPr/>
        </p:nvSpPr>
        <p:spPr>
          <a:xfrm>
            <a:off x="893742" y="4721220"/>
            <a:ext cx="2902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/>
              <a:t>Är det trivsamt utomhus runt ditt boende?</a:t>
            </a:r>
          </a:p>
          <a:p>
            <a:r>
              <a:rPr lang="sv-SE" sz="1000" i="1"/>
              <a:t>Ja</a:t>
            </a:r>
          </a:p>
        </p:txBody>
      </p:sp>
    </p:spTree>
    <p:extLst>
      <p:ext uri="{BB962C8B-B14F-4D97-AF65-F5344CB8AC3E}">
        <p14:creationId xmlns:p14="http://schemas.microsoft.com/office/powerpoint/2010/main" val="105307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782709"/>
            <a:ext cx="7646278" cy="632608"/>
          </a:xfrm>
        </p:spPr>
        <p:txBody>
          <a:bodyPr>
            <a:normAutofit fontScale="90000"/>
          </a:bodyPr>
          <a:lstStyle/>
          <a:p>
            <a:r>
              <a:rPr lang="sv-SE"/>
              <a:t>Mat- och måltidsmiljö</a:t>
            </a:r>
            <a:br>
              <a:rPr lang="sv-SE" sz="2800"/>
            </a:br>
            <a:endParaRPr lang="sv-SE" sz="2800"/>
          </a:p>
        </p:txBody>
      </p:sp>
      <p:graphicFrame>
        <p:nvGraphicFramePr>
          <p:cNvPr id="7" name="Diagram 24"/>
          <p:cNvGraphicFramePr>
            <a:graphicFrameLocks/>
          </p:cNvGraphicFramePr>
          <p:nvPr/>
        </p:nvGraphicFramePr>
        <p:xfrm>
          <a:off x="801686" y="2087726"/>
          <a:ext cx="7367528" cy="3686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ruta 9"/>
          <p:cNvSpPr txBox="1"/>
          <p:nvPr/>
        </p:nvSpPr>
        <p:spPr>
          <a:xfrm>
            <a:off x="974786" y="2792604"/>
            <a:ext cx="2887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/>
              <a:t>Hur brukar maten smaka?</a:t>
            </a:r>
          </a:p>
          <a:p>
            <a:r>
              <a:rPr lang="sv-SE" sz="1000" i="1"/>
              <a:t>Mycket bra / Ganska bra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974786" y="4308512"/>
            <a:ext cx="2879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/>
              <a:t>Upplever du att måltiderna på ditt</a:t>
            </a:r>
            <a:br>
              <a:rPr lang="sv-SE" sz="1000"/>
            </a:br>
            <a:r>
              <a:rPr lang="sv-SE" sz="1000"/>
              <a:t>äldreboende är en trevlig stund på dagen?</a:t>
            </a:r>
          </a:p>
          <a:p>
            <a:r>
              <a:rPr lang="sv-SE" sz="1000" i="1"/>
              <a:t>Ja, alltid / Oftast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014438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401691"/>
            <a:ext cx="7646278" cy="1487888"/>
          </a:xfrm>
        </p:spPr>
        <p:txBody>
          <a:bodyPr>
            <a:normAutofit fontScale="90000"/>
          </a:bodyPr>
          <a:lstStyle/>
          <a:p>
            <a:r>
              <a:rPr lang="sv-SE"/>
              <a:t>Aktiviteter och möjlighet att komma utomhus</a:t>
            </a:r>
            <a:br>
              <a:rPr lang="sv-SE" sz="2800"/>
            </a:br>
            <a:endParaRPr lang="sv-SE" sz="2800"/>
          </a:p>
        </p:txBody>
      </p:sp>
      <p:graphicFrame>
        <p:nvGraphicFramePr>
          <p:cNvPr id="7" name="Diagram 24"/>
          <p:cNvGraphicFramePr>
            <a:graphicFrameLocks/>
          </p:cNvGraphicFramePr>
          <p:nvPr/>
        </p:nvGraphicFramePr>
        <p:xfrm>
          <a:off x="801688" y="2047925"/>
          <a:ext cx="7367528" cy="3686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958120" y="4102242"/>
            <a:ext cx="28711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/>
              <a:t>Är möjligheterna att komma utomhus </a:t>
            </a:r>
          </a:p>
          <a:p>
            <a:r>
              <a:rPr lang="sv-SE" sz="1000"/>
              <a:t>bra eller dåliga?</a:t>
            </a:r>
          </a:p>
          <a:p>
            <a:r>
              <a:rPr lang="sv-SE" sz="1000" i="1"/>
              <a:t>Mycket bra / Ganska bra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958120" y="2534618"/>
            <a:ext cx="3024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/>
              <a:t>Hur nöjd eller missnöjd är du med de</a:t>
            </a:r>
            <a:br>
              <a:rPr lang="sv-SE" sz="1000"/>
            </a:br>
            <a:r>
              <a:rPr lang="sv-SE" sz="1000"/>
              <a:t>aktiviteter som erbjuds på ditt äldreboende?</a:t>
            </a:r>
          </a:p>
          <a:p>
            <a:r>
              <a:rPr lang="sv-SE" sz="1000" i="1"/>
              <a:t>Mycket nöjd / Ganska nöjd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840657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920062"/>
            <a:ext cx="7646278" cy="559406"/>
          </a:xfrm>
        </p:spPr>
        <p:txBody>
          <a:bodyPr>
            <a:normAutofit fontScale="90000"/>
          </a:bodyPr>
          <a:lstStyle/>
          <a:p>
            <a:r>
              <a:rPr lang="sv-SE"/>
              <a:t>Hjälpens utförande</a:t>
            </a:r>
            <a:endParaRPr lang="sv-SE" spc="-50">
              <a:solidFill>
                <a:srgbClr val="FF0000"/>
              </a:solidFill>
            </a:endParaRPr>
          </a:p>
        </p:txBody>
      </p:sp>
      <p:graphicFrame>
        <p:nvGraphicFramePr>
          <p:cNvPr id="8" name="Diagram 25"/>
          <p:cNvGraphicFramePr>
            <a:graphicFrameLocks/>
          </p:cNvGraphicFramePr>
          <p:nvPr/>
        </p:nvGraphicFramePr>
        <p:xfrm>
          <a:off x="801687" y="2041313"/>
          <a:ext cx="7370039" cy="369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ruta 9"/>
          <p:cNvSpPr txBox="1"/>
          <p:nvPr/>
        </p:nvSpPr>
        <p:spPr>
          <a:xfrm>
            <a:off x="972274" y="3362960"/>
            <a:ext cx="3018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/>
              <a:t>Brukar personalen meddela dig i förväg</a:t>
            </a:r>
            <a:br>
              <a:rPr lang="sv-SE" sz="1000"/>
            </a:br>
            <a:r>
              <a:rPr lang="sv-SE" sz="1000"/>
              <a:t>om tillfälliga förändringar?</a:t>
            </a:r>
          </a:p>
          <a:p>
            <a:r>
              <a:rPr lang="sv-SE" sz="1000" i="1"/>
              <a:t>Ja, alltid / Oftast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972274" y="2383295"/>
            <a:ext cx="30260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/>
              <a:t>Brukar personalen ha tillräckligt med tid</a:t>
            </a:r>
            <a:br>
              <a:rPr lang="sv-SE" sz="1000"/>
            </a:br>
            <a:r>
              <a:rPr lang="sv-SE" sz="1000"/>
              <a:t>för att kunna utföra sitt arbete hos dig?</a:t>
            </a:r>
          </a:p>
          <a:p>
            <a:r>
              <a:rPr lang="sv-SE" sz="1000" i="1"/>
              <a:t>Ja, alltid / Oftast</a:t>
            </a:r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Källa: Socialstyrelsen, Vad tycker de äldre om äldreomsorgen? 2023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B5596395-95AD-4B3F-6EB2-795AE2FE964F}"/>
              </a:ext>
            </a:extLst>
          </p:cNvPr>
          <p:cNvSpPr txBox="1"/>
          <p:nvPr/>
        </p:nvSpPr>
        <p:spPr>
          <a:xfrm>
            <a:off x="972274" y="4321854"/>
            <a:ext cx="3018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/>
              <a:t>Brukar du kunna påverka vid vilka tider du får hjälp?</a:t>
            </a:r>
          </a:p>
          <a:p>
            <a:r>
              <a:rPr lang="sv-SE" sz="1000" i="1"/>
              <a:t>Ja, alltid / Oftast</a:t>
            </a:r>
          </a:p>
        </p:txBody>
      </p:sp>
    </p:spTree>
    <p:extLst>
      <p:ext uri="{BB962C8B-B14F-4D97-AF65-F5344CB8AC3E}">
        <p14:creationId xmlns:p14="http://schemas.microsoft.com/office/powerpoint/2010/main" val="3663829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920062"/>
            <a:ext cx="7646278" cy="559406"/>
          </a:xfrm>
        </p:spPr>
        <p:txBody>
          <a:bodyPr>
            <a:normAutofit fontScale="90000"/>
          </a:bodyPr>
          <a:lstStyle/>
          <a:p>
            <a:r>
              <a:rPr lang="sv-SE">
                <a:solidFill>
                  <a:srgbClr val="002B45"/>
                </a:solidFill>
              </a:rPr>
              <a:t>Bemötande och inflytande</a:t>
            </a:r>
            <a:endParaRPr lang="sv-SE" spc="-50">
              <a:solidFill>
                <a:srgbClr val="FF0000"/>
              </a:solidFill>
            </a:endParaRPr>
          </a:p>
        </p:txBody>
      </p:sp>
      <p:graphicFrame>
        <p:nvGraphicFramePr>
          <p:cNvPr id="8" name="Diagram 25"/>
          <p:cNvGraphicFramePr>
            <a:graphicFrameLocks/>
          </p:cNvGraphicFramePr>
          <p:nvPr/>
        </p:nvGraphicFramePr>
        <p:xfrm>
          <a:off x="793736" y="2038874"/>
          <a:ext cx="7370039" cy="369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ruta 3"/>
          <p:cNvSpPr txBox="1"/>
          <p:nvPr/>
        </p:nvSpPr>
        <p:spPr>
          <a:xfrm>
            <a:off x="980225" y="3992474"/>
            <a:ext cx="2954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/>
              <a:t>Brukar personalen ta hänsyn till dina</a:t>
            </a:r>
            <a:br>
              <a:rPr lang="sv-SE" sz="1000"/>
            </a:br>
            <a:r>
              <a:rPr lang="sv-SE" sz="1000"/>
              <a:t>åsikter och önskemål om hur hjälpen</a:t>
            </a:r>
            <a:br>
              <a:rPr lang="sv-SE" sz="1000"/>
            </a:br>
            <a:r>
              <a:rPr lang="sv-SE" sz="1000"/>
              <a:t>ska utföras?</a:t>
            </a:r>
          </a:p>
          <a:p>
            <a:r>
              <a:rPr lang="sv-SE" sz="1000" i="1"/>
              <a:t>Ja, alltid / Oftast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980225" y="2407224"/>
            <a:ext cx="29623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/>
              <a:t>Brukar personalen bemöta dig</a:t>
            </a:r>
            <a:br>
              <a:rPr lang="sv-SE" sz="1000"/>
            </a:br>
            <a:r>
              <a:rPr lang="sv-SE" sz="1000"/>
              <a:t>på ett bra sätt?</a:t>
            </a:r>
          </a:p>
          <a:p>
            <a:r>
              <a:rPr lang="sv-SE" sz="1000" i="1"/>
              <a:t>Ja, alltid / Oftast</a:t>
            </a:r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682842241"/>
      </p:ext>
    </p:extLst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ocialstyrelsen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A6BCC6"/>
    </a:accent1>
    <a:accent2>
      <a:srgbClr val="7D9AAA"/>
    </a:accent2>
    <a:accent3>
      <a:srgbClr val="D3BF96"/>
    </a:accent3>
    <a:accent4>
      <a:srgbClr val="002B45"/>
    </a:accent4>
    <a:accent5>
      <a:srgbClr val="857363"/>
    </a:accent5>
    <a:accent6>
      <a:srgbClr val="452325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ocialstyrelsen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A6BCC6"/>
    </a:accent1>
    <a:accent2>
      <a:srgbClr val="7D9AAA"/>
    </a:accent2>
    <a:accent3>
      <a:srgbClr val="D3BF96"/>
    </a:accent3>
    <a:accent4>
      <a:srgbClr val="002B45"/>
    </a:accent4>
    <a:accent5>
      <a:srgbClr val="857363"/>
    </a:accent5>
    <a:accent6>
      <a:srgbClr val="452325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ocialstyrelsen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A6BCC6"/>
    </a:accent1>
    <a:accent2>
      <a:srgbClr val="7D9AAA"/>
    </a:accent2>
    <a:accent3>
      <a:srgbClr val="D3BF96"/>
    </a:accent3>
    <a:accent4>
      <a:srgbClr val="002B45"/>
    </a:accent4>
    <a:accent5>
      <a:srgbClr val="857363"/>
    </a:accent5>
    <a:accent6>
      <a:srgbClr val="452325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Socialstyrelsen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A6BCC6"/>
    </a:accent1>
    <a:accent2>
      <a:srgbClr val="7D9AAA"/>
    </a:accent2>
    <a:accent3>
      <a:srgbClr val="D3BF96"/>
    </a:accent3>
    <a:accent4>
      <a:srgbClr val="002B45"/>
    </a:accent4>
    <a:accent5>
      <a:srgbClr val="857363"/>
    </a:accent5>
    <a:accent6>
      <a:srgbClr val="452325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Socialstyrelsen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A6BCC6"/>
    </a:accent1>
    <a:accent2>
      <a:srgbClr val="7D9AAA"/>
    </a:accent2>
    <a:accent3>
      <a:srgbClr val="D3BF96"/>
    </a:accent3>
    <a:accent4>
      <a:srgbClr val="002B45"/>
    </a:accent4>
    <a:accent5>
      <a:srgbClr val="857363"/>
    </a:accent5>
    <a:accent6>
      <a:srgbClr val="452325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Socialstyrelsen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A6BCC6"/>
    </a:accent1>
    <a:accent2>
      <a:srgbClr val="7D9AAA"/>
    </a:accent2>
    <a:accent3>
      <a:srgbClr val="D3BF96"/>
    </a:accent3>
    <a:accent4>
      <a:srgbClr val="002B45"/>
    </a:accent4>
    <a:accent5>
      <a:srgbClr val="857363"/>
    </a:accent5>
    <a:accent6>
      <a:srgbClr val="452325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Socialstyrelsen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A6BCC6"/>
    </a:accent1>
    <a:accent2>
      <a:srgbClr val="7D9AAA"/>
    </a:accent2>
    <a:accent3>
      <a:srgbClr val="D3BF96"/>
    </a:accent3>
    <a:accent4>
      <a:srgbClr val="002B45"/>
    </a:accent4>
    <a:accent5>
      <a:srgbClr val="857363"/>
    </a:accent5>
    <a:accent6>
      <a:srgbClr val="452325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CC0AF62507F68439549F05F87F8DB1E" ma:contentTypeVersion="7" ma:contentTypeDescription="Skapa ett nytt dokument." ma:contentTypeScope="" ma:versionID="882d3841e0315bbeec4b72c64fbc6e52">
  <xsd:schema xmlns:xsd="http://www.w3.org/2001/XMLSchema" xmlns:xs="http://www.w3.org/2001/XMLSchema" xmlns:p="http://schemas.microsoft.com/office/2006/metadata/properties" xmlns:ns2="0092bf5a-9535-4a90-8aba-194cd91077f6" xmlns:ns3="e3eec627-0302-4c38-b05a-a79c9951dc7a" targetNamespace="http://schemas.microsoft.com/office/2006/metadata/properties" ma:root="true" ma:fieldsID="7bfd79e71a7352416d79dc74cda3d7d1" ns2:_="" ns3:_="">
    <xsd:import namespace="0092bf5a-9535-4a90-8aba-194cd91077f6"/>
    <xsd:import namespace="e3eec627-0302-4c38-b05a-a79c9951dc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92bf5a-9535-4a90-8aba-194cd91077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ec627-0302-4c38-b05a-a79c9951dc7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26BE4E-193C-457F-B3E5-FB13781FE1CC}">
  <ds:schemaRefs>
    <ds:schemaRef ds:uri="e3eec627-0302-4c38-b05a-a79c9951dc7a"/>
    <ds:schemaRef ds:uri="http://purl.org/dc/elements/1.1/"/>
    <ds:schemaRef ds:uri="http://schemas.microsoft.com/office/2006/metadata/properties"/>
    <ds:schemaRef ds:uri="0092bf5a-9535-4a90-8aba-194cd91077f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2F38317-FEFD-478F-A65E-A2326EC94B2F}">
  <ds:schemaRefs>
    <ds:schemaRef ds:uri="0092bf5a-9535-4a90-8aba-194cd91077f6"/>
    <ds:schemaRef ds:uri="e3eec627-0302-4c38-b05a-a79c9951dc7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B7B4039-B648-483C-AEA9-347B7C63FB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0</TotalTime>
  <Words>1456</Words>
  <Application>Microsoft Office PowerPoint</Application>
  <PresentationFormat>Bildspel på skärmen (4:3)</PresentationFormat>
  <Paragraphs>204</Paragraphs>
  <Slides>25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 Gothic</vt:lpstr>
      <vt:lpstr>Century Gothic (Brödtext)</vt:lpstr>
      <vt:lpstr>SoS-PPT-svensk</vt:lpstr>
      <vt:lpstr>Anpassad formgivning</vt:lpstr>
      <vt:lpstr>1_Anpassad formgivning</vt:lpstr>
      <vt:lpstr>Vad tycker de äldre om äldreomsorgen? 2023  </vt:lpstr>
      <vt:lpstr>Särskilt boende</vt:lpstr>
      <vt:lpstr>Hur många svarade?</vt:lpstr>
      <vt:lpstr>Besväras deltagarna av ensamhet ?</vt:lpstr>
      <vt:lpstr>Boendemiljö </vt:lpstr>
      <vt:lpstr>Mat- och måltidsmiljö </vt:lpstr>
      <vt:lpstr>Aktiviteter och möjlighet att komma utomhus </vt:lpstr>
      <vt:lpstr>Hjälpens utförande</vt:lpstr>
      <vt:lpstr>Bemötande och inflytande</vt:lpstr>
      <vt:lpstr>Trygghet och förtroende </vt:lpstr>
      <vt:lpstr>Tillgänglighet</vt:lpstr>
      <vt:lpstr>Hjälpen i sin helhet  och synpunkter Positiva svar = Mycket nöjd eller Ganska nöjd och Ja Andel positiva svar i kommunen jämfört med länet och riket</vt:lpstr>
      <vt:lpstr>PowerPoint-presentation</vt:lpstr>
      <vt:lpstr>Hemtjänst</vt:lpstr>
      <vt:lpstr>Hur många svarade?</vt:lpstr>
      <vt:lpstr>Besväras deltagarna av ensamhet ?</vt:lpstr>
      <vt:lpstr>Kontakter med kommunen</vt:lpstr>
      <vt:lpstr>Hjälpens utförande</vt:lpstr>
      <vt:lpstr>Bemötande och inflytande  </vt:lpstr>
      <vt:lpstr>Trygghet, förtroende och tillgänglighet </vt:lpstr>
      <vt:lpstr>Hemtjänsten i sin helhet Positiva svar = Mycket nöjd eller Ganska nöjd Andel positiva svar i kommunen jämfört med länet och riket</vt:lpstr>
      <vt:lpstr>PowerPoint-presentation</vt:lpstr>
      <vt:lpstr>Analys av resultat</vt:lpstr>
      <vt:lpstr>Områden att arbeta med 2024</vt:lpstr>
      <vt:lpstr>Resultaten för er kommun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Malin Hägg</cp:lastModifiedBy>
  <cp:revision>1</cp:revision>
  <cp:lastPrinted>2022-04-11T15:02:21Z</cp:lastPrinted>
  <dcterms:created xsi:type="dcterms:W3CDTF">2014-06-27T06:29:47Z</dcterms:created>
  <dcterms:modified xsi:type="dcterms:W3CDTF">2023-10-25T06:56:39Z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0x010100ECC0AF62507F68439549F05F87F8DB1E</vt:lpwstr>
  </property>
</Properties>
</file>